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88" r:id="rId6"/>
    <p:sldId id="271" r:id="rId7"/>
    <p:sldId id="272" r:id="rId8"/>
    <p:sldId id="290" r:id="rId9"/>
    <p:sldId id="273" r:id="rId10"/>
    <p:sldId id="274" r:id="rId11"/>
    <p:sldId id="275" r:id="rId12"/>
    <p:sldId id="276" r:id="rId13"/>
    <p:sldId id="284" r:id="rId14"/>
    <p:sldId id="277" r:id="rId15"/>
    <p:sldId id="281" r:id="rId16"/>
    <p:sldId id="278" r:id="rId17"/>
    <p:sldId id="279" r:id="rId18"/>
    <p:sldId id="280" r:id="rId19"/>
    <p:sldId id="260" r:id="rId20"/>
    <p:sldId id="289" r:id="rId21"/>
    <p:sldId id="261" r:id="rId22"/>
    <p:sldId id="262" r:id="rId23"/>
    <p:sldId id="265" r:id="rId24"/>
    <p:sldId id="267" r:id="rId25"/>
    <p:sldId id="294" r:id="rId26"/>
    <p:sldId id="263" r:id="rId27"/>
    <p:sldId id="295" r:id="rId28"/>
    <p:sldId id="296" r:id="rId29"/>
    <p:sldId id="297" r:id="rId30"/>
    <p:sldId id="266" r:id="rId31"/>
    <p:sldId id="282" r:id="rId32"/>
    <p:sldId id="268" r:id="rId33"/>
    <p:sldId id="264" r:id="rId34"/>
    <p:sldId id="269" r:id="rId35"/>
    <p:sldId id="292" r:id="rId36"/>
    <p:sldId id="293" r:id="rId37"/>
    <p:sldId id="28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B73CF7-AC13-42BB-8926-D7A6F4A282E3}" v="877" dt="2024-04-23T16:41:45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660"/>
  </p:normalViewPr>
  <p:slideViewPr>
    <p:cSldViewPr snapToGrid="0">
      <p:cViewPr>
        <p:scale>
          <a:sx n="75" d="100"/>
          <a:sy n="75" d="100"/>
        </p:scale>
        <p:origin x="436" y="-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63ECEF-9B71-4EA2-8D82-7BD49F8FC8D5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CF277F-F689-4A5D-96D0-829D3D122D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Written in English or Spanish</a:t>
          </a:r>
        </a:p>
      </dgm:t>
    </dgm:pt>
    <dgm:pt modelId="{FCD97207-68E8-429A-8363-4A1086E6F9C0}" type="parTrans" cxnId="{C49AD65E-8326-412D-B095-551487FC11E2}">
      <dgm:prSet/>
      <dgm:spPr/>
      <dgm:t>
        <a:bodyPr/>
        <a:lstStyle/>
        <a:p>
          <a:endParaRPr lang="en-US"/>
        </a:p>
      </dgm:t>
    </dgm:pt>
    <dgm:pt modelId="{1A87B606-2CA8-4986-8F42-CDE0E2A04A58}" type="sibTrans" cxnId="{C49AD65E-8326-412D-B095-551487FC11E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5F547F-C5E0-48AB-8C7A-3D58F9F15C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Peer-reviewed, scientific article</a:t>
          </a:r>
        </a:p>
      </dgm:t>
    </dgm:pt>
    <dgm:pt modelId="{7ECEE407-6C0D-451F-A347-700A21ADA9B9}" type="parTrans" cxnId="{B112F4A0-1A2F-4957-BDF3-F372024C39D0}">
      <dgm:prSet/>
      <dgm:spPr/>
      <dgm:t>
        <a:bodyPr/>
        <a:lstStyle/>
        <a:p>
          <a:endParaRPr lang="en-US"/>
        </a:p>
      </dgm:t>
    </dgm:pt>
    <dgm:pt modelId="{7D29382C-F833-4612-875E-C1CCB6BAB4E4}" type="sibTrans" cxnId="{B112F4A0-1A2F-4957-BDF3-F372024C39D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44B0C3A-B81C-4024-9AF7-34311410BD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paper uses iNaturalist data or deeply discusses the platform</a:t>
          </a:r>
        </a:p>
      </dgm:t>
    </dgm:pt>
    <dgm:pt modelId="{74FD984C-3D3D-4F35-9160-27B566523316}" type="parTrans" cxnId="{23EAD7B5-FBF3-46DC-BA14-A871363A63C3}">
      <dgm:prSet/>
      <dgm:spPr/>
      <dgm:t>
        <a:bodyPr/>
        <a:lstStyle/>
        <a:p>
          <a:endParaRPr lang="en-US"/>
        </a:p>
      </dgm:t>
    </dgm:pt>
    <dgm:pt modelId="{7623D8DB-B93B-40CD-8E69-7ED7D55DFA72}" type="sibTrans" cxnId="{23EAD7B5-FBF3-46DC-BA14-A871363A63C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AB776FF-B216-4955-B16B-57AF86EB0C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Accessible using institutional credentials and electronically available  </a:t>
          </a:r>
        </a:p>
      </dgm:t>
    </dgm:pt>
    <dgm:pt modelId="{4B8AE8BD-9593-4EBD-B87C-10974C1B6260}" type="parTrans" cxnId="{D13B75C9-9C1F-4E1D-AA91-0B00F71B2925}">
      <dgm:prSet/>
      <dgm:spPr/>
      <dgm:t>
        <a:bodyPr/>
        <a:lstStyle/>
        <a:p>
          <a:endParaRPr lang="en-US"/>
        </a:p>
      </dgm:t>
    </dgm:pt>
    <dgm:pt modelId="{A600D82F-F815-4833-9921-7E995C573DC9}" type="sibTrans" cxnId="{D13B75C9-9C1F-4E1D-AA91-0B00F71B2925}">
      <dgm:prSet/>
      <dgm:spPr/>
      <dgm:t>
        <a:bodyPr/>
        <a:lstStyle/>
        <a:p>
          <a:endParaRPr lang="en-US"/>
        </a:p>
      </dgm:t>
    </dgm:pt>
    <dgm:pt modelId="{A83BA6CE-C5F2-4B35-8290-98DF987CC777}" type="pres">
      <dgm:prSet presAssocID="{0B63ECEF-9B71-4EA2-8D82-7BD49F8FC8D5}" presName="root" presStyleCnt="0">
        <dgm:presLayoutVars>
          <dgm:dir/>
          <dgm:resizeHandles val="exact"/>
        </dgm:presLayoutVars>
      </dgm:prSet>
      <dgm:spPr/>
    </dgm:pt>
    <dgm:pt modelId="{012806E8-B98C-4AB1-911C-AE4CC513DBDE}" type="pres">
      <dgm:prSet presAssocID="{0B63ECEF-9B71-4EA2-8D82-7BD49F8FC8D5}" presName="container" presStyleCnt="0">
        <dgm:presLayoutVars>
          <dgm:dir/>
          <dgm:resizeHandles val="exact"/>
        </dgm:presLayoutVars>
      </dgm:prSet>
      <dgm:spPr/>
    </dgm:pt>
    <dgm:pt modelId="{5F27F511-798C-47C7-975F-3E4FB8ECF5E8}" type="pres">
      <dgm:prSet presAssocID="{67CF277F-F689-4A5D-96D0-829D3D122D42}" presName="compNode" presStyleCnt="0"/>
      <dgm:spPr/>
    </dgm:pt>
    <dgm:pt modelId="{666C5BBD-0691-451A-8A59-BF855038DE33}" type="pres">
      <dgm:prSet presAssocID="{67CF277F-F689-4A5D-96D0-829D3D122D42}" presName="iconBgRect" presStyleLbl="bgShp" presStyleIdx="0" presStyleCnt="4"/>
      <dgm:spPr/>
    </dgm:pt>
    <dgm:pt modelId="{A2CD21A6-EB1C-4D97-A271-7C7BD79F45AF}" type="pres">
      <dgm:prSet presAssocID="{67CF277F-F689-4A5D-96D0-829D3D122D42}" presName="iconRect" presStyleLbl="node1" presStyleIdx="0" presStyleCnt="4" custLinFactNeighborX="5886" custLinFactNeighborY="-375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66B44347-B50B-4B20-9CC8-0549A31D6758}" type="pres">
      <dgm:prSet presAssocID="{67CF277F-F689-4A5D-96D0-829D3D122D42}" presName="spaceRect" presStyleCnt="0"/>
      <dgm:spPr/>
    </dgm:pt>
    <dgm:pt modelId="{3DC522AA-8E86-4D3E-9360-572D8F88AE88}" type="pres">
      <dgm:prSet presAssocID="{67CF277F-F689-4A5D-96D0-829D3D122D42}" presName="textRect" presStyleLbl="revTx" presStyleIdx="0" presStyleCnt="4">
        <dgm:presLayoutVars>
          <dgm:chMax val="1"/>
          <dgm:chPref val="1"/>
        </dgm:presLayoutVars>
      </dgm:prSet>
      <dgm:spPr/>
    </dgm:pt>
    <dgm:pt modelId="{22A70EA2-1E19-4451-B121-5840FD88267D}" type="pres">
      <dgm:prSet presAssocID="{1A87B606-2CA8-4986-8F42-CDE0E2A04A58}" presName="sibTrans" presStyleLbl="sibTrans2D1" presStyleIdx="0" presStyleCnt="0"/>
      <dgm:spPr/>
    </dgm:pt>
    <dgm:pt modelId="{7730F844-9644-4693-845B-AB5CB3094A77}" type="pres">
      <dgm:prSet presAssocID="{6B5F547F-C5E0-48AB-8C7A-3D58F9F15CF7}" presName="compNode" presStyleCnt="0"/>
      <dgm:spPr/>
    </dgm:pt>
    <dgm:pt modelId="{FF50396D-406D-47EE-B423-45E458739460}" type="pres">
      <dgm:prSet presAssocID="{6B5F547F-C5E0-48AB-8C7A-3D58F9F15CF7}" presName="iconBgRect" presStyleLbl="bgShp" presStyleIdx="1" presStyleCnt="4"/>
      <dgm:spPr/>
    </dgm:pt>
    <dgm:pt modelId="{9181D048-4C66-4840-9F04-51851B423C6D}" type="pres">
      <dgm:prSet presAssocID="{6B5F547F-C5E0-48AB-8C7A-3D58F9F15CF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7EB654FD-2DE7-42B8-877A-C0924B7CACC6}" type="pres">
      <dgm:prSet presAssocID="{6B5F547F-C5E0-48AB-8C7A-3D58F9F15CF7}" presName="spaceRect" presStyleCnt="0"/>
      <dgm:spPr/>
    </dgm:pt>
    <dgm:pt modelId="{3C0286BE-54B8-4493-9714-AB86FCF221AC}" type="pres">
      <dgm:prSet presAssocID="{6B5F547F-C5E0-48AB-8C7A-3D58F9F15CF7}" presName="textRect" presStyleLbl="revTx" presStyleIdx="1" presStyleCnt="4">
        <dgm:presLayoutVars>
          <dgm:chMax val="1"/>
          <dgm:chPref val="1"/>
        </dgm:presLayoutVars>
      </dgm:prSet>
      <dgm:spPr/>
    </dgm:pt>
    <dgm:pt modelId="{79F018EE-64D2-4368-9C7F-5B7BAC4EA4E2}" type="pres">
      <dgm:prSet presAssocID="{7D29382C-F833-4612-875E-C1CCB6BAB4E4}" presName="sibTrans" presStyleLbl="sibTrans2D1" presStyleIdx="0" presStyleCnt="0"/>
      <dgm:spPr/>
    </dgm:pt>
    <dgm:pt modelId="{AC94B378-1BE2-46B5-9A8C-F593ADCC3EA7}" type="pres">
      <dgm:prSet presAssocID="{244B0C3A-B81C-4024-9AF7-34311410BDF5}" presName="compNode" presStyleCnt="0"/>
      <dgm:spPr/>
    </dgm:pt>
    <dgm:pt modelId="{A603184F-0348-4A55-BD29-71691DE4F2D4}" type="pres">
      <dgm:prSet presAssocID="{244B0C3A-B81C-4024-9AF7-34311410BDF5}" presName="iconBgRect" presStyleLbl="bgShp" presStyleIdx="2" presStyleCnt="4"/>
      <dgm:spPr/>
    </dgm:pt>
    <dgm:pt modelId="{7F19708B-3062-4518-8220-C4CCCC9E6E74}" type="pres">
      <dgm:prSet presAssocID="{244B0C3A-B81C-4024-9AF7-34311410BDF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arrow with solid fill"/>
        </a:ext>
      </dgm:extLst>
    </dgm:pt>
    <dgm:pt modelId="{D10A7AC2-8E44-4AC7-ADE8-51B4A906AC0A}" type="pres">
      <dgm:prSet presAssocID="{244B0C3A-B81C-4024-9AF7-34311410BDF5}" presName="spaceRect" presStyleCnt="0"/>
      <dgm:spPr/>
    </dgm:pt>
    <dgm:pt modelId="{4A67AE4C-7843-4CCA-88DD-2CD79E893737}" type="pres">
      <dgm:prSet presAssocID="{244B0C3A-B81C-4024-9AF7-34311410BDF5}" presName="textRect" presStyleLbl="revTx" presStyleIdx="2" presStyleCnt="4">
        <dgm:presLayoutVars>
          <dgm:chMax val="1"/>
          <dgm:chPref val="1"/>
        </dgm:presLayoutVars>
      </dgm:prSet>
      <dgm:spPr/>
    </dgm:pt>
    <dgm:pt modelId="{FC153491-8628-4179-A9DD-EC72915F4B8B}" type="pres">
      <dgm:prSet presAssocID="{7623D8DB-B93B-40CD-8E69-7ED7D55DFA72}" presName="sibTrans" presStyleLbl="sibTrans2D1" presStyleIdx="0" presStyleCnt="0"/>
      <dgm:spPr/>
    </dgm:pt>
    <dgm:pt modelId="{AD5E2969-1948-478E-B7F4-3DF27570650F}" type="pres">
      <dgm:prSet presAssocID="{CAB776FF-B216-4955-B16B-57AF86EB0CE8}" presName="compNode" presStyleCnt="0"/>
      <dgm:spPr/>
    </dgm:pt>
    <dgm:pt modelId="{FF64FA60-7300-4659-99D0-8C68A40C3627}" type="pres">
      <dgm:prSet presAssocID="{CAB776FF-B216-4955-B16B-57AF86EB0CE8}" presName="iconBgRect" presStyleLbl="bgShp" presStyleIdx="3" presStyleCnt="4"/>
      <dgm:spPr/>
    </dgm:pt>
    <dgm:pt modelId="{6F269A40-F367-43F9-A59E-EBC4AD928C5E}" type="pres">
      <dgm:prSet presAssocID="{CAB776FF-B216-4955-B16B-57AF86EB0CE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 with solid fill"/>
        </a:ext>
      </dgm:extLst>
    </dgm:pt>
    <dgm:pt modelId="{F69C2BCB-7E9B-4C26-8AFE-0AF186E9CEA8}" type="pres">
      <dgm:prSet presAssocID="{CAB776FF-B216-4955-B16B-57AF86EB0CE8}" presName="spaceRect" presStyleCnt="0"/>
      <dgm:spPr/>
    </dgm:pt>
    <dgm:pt modelId="{7B894E39-A407-4C99-B17A-C6C4AC6BA6FD}" type="pres">
      <dgm:prSet presAssocID="{CAB776FF-B216-4955-B16B-57AF86EB0CE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6B19B17-0861-4D28-B176-055EE4F00A6B}" type="presOf" srcId="{7623D8DB-B93B-40CD-8E69-7ED7D55DFA72}" destId="{FC153491-8628-4179-A9DD-EC72915F4B8B}" srcOrd="0" destOrd="0" presId="urn:microsoft.com/office/officeart/2018/2/layout/IconCircleList"/>
    <dgm:cxn modelId="{2A5EDD20-E22F-4906-A7CC-D698681C613A}" type="presOf" srcId="{244B0C3A-B81C-4024-9AF7-34311410BDF5}" destId="{4A67AE4C-7843-4CCA-88DD-2CD79E893737}" srcOrd="0" destOrd="0" presId="urn:microsoft.com/office/officeart/2018/2/layout/IconCircleList"/>
    <dgm:cxn modelId="{6C60C338-8BF6-4A69-AA5F-24EFDC946DC6}" type="presOf" srcId="{7D29382C-F833-4612-875E-C1CCB6BAB4E4}" destId="{79F018EE-64D2-4368-9C7F-5B7BAC4EA4E2}" srcOrd="0" destOrd="0" presId="urn:microsoft.com/office/officeart/2018/2/layout/IconCircleList"/>
    <dgm:cxn modelId="{C49AD65E-8326-412D-B095-551487FC11E2}" srcId="{0B63ECEF-9B71-4EA2-8D82-7BD49F8FC8D5}" destId="{67CF277F-F689-4A5D-96D0-829D3D122D42}" srcOrd="0" destOrd="0" parTransId="{FCD97207-68E8-429A-8363-4A1086E6F9C0}" sibTransId="{1A87B606-2CA8-4986-8F42-CDE0E2A04A58}"/>
    <dgm:cxn modelId="{917A8E6A-57C9-4629-873A-0487B254DD39}" type="presOf" srcId="{CAB776FF-B216-4955-B16B-57AF86EB0CE8}" destId="{7B894E39-A407-4C99-B17A-C6C4AC6BA6FD}" srcOrd="0" destOrd="0" presId="urn:microsoft.com/office/officeart/2018/2/layout/IconCircleList"/>
    <dgm:cxn modelId="{64DDDD7C-C6F4-4CE4-8C10-651F4EF1BCB1}" type="presOf" srcId="{1A87B606-2CA8-4986-8F42-CDE0E2A04A58}" destId="{22A70EA2-1E19-4451-B121-5840FD88267D}" srcOrd="0" destOrd="0" presId="urn:microsoft.com/office/officeart/2018/2/layout/IconCircleList"/>
    <dgm:cxn modelId="{BBFDC27F-2AC7-4838-B630-EC1033CDEE7E}" type="presOf" srcId="{0B63ECEF-9B71-4EA2-8D82-7BD49F8FC8D5}" destId="{A83BA6CE-C5F2-4B35-8290-98DF987CC777}" srcOrd="0" destOrd="0" presId="urn:microsoft.com/office/officeart/2018/2/layout/IconCircleList"/>
    <dgm:cxn modelId="{F078898A-45BC-4B37-A95A-2B9F6FED7759}" type="presOf" srcId="{6B5F547F-C5E0-48AB-8C7A-3D58F9F15CF7}" destId="{3C0286BE-54B8-4493-9714-AB86FCF221AC}" srcOrd="0" destOrd="0" presId="urn:microsoft.com/office/officeart/2018/2/layout/IconCircleList"/>
    <dgm:cxn modelId="{B112F4A0-1A2F-4957-BDF3-F372024C39D0}" srcId="{0B63ECEF-9B71-4EA2-8D82-7BD49F8FC8D5}" destId="{6B5F547F-C5E0-48AB-8C7A-3D58F9F15CF7}" srcOrd="1" destOrd="0" parTransId="{7ECEE407-6C0D-451F-A347-700A21ADA9B9}" sibTransId="{7D29382C-F833-4612-875E-C1CCB6BAB4E4}"/>
    <dgm:cxn modelId="{23EAD7B5-FBF3-46DC-BA14-A871363A63C3}" srcId="{0B63ECEF-9B71-4EA2-8D82-7BD49F8FC8D5}" destId="{244B0C3A-B81C-4024-9AF7-34311410BDF5}" srcOrd="2" destOrd="0" parTransId="{74FD984C-3D3D-4F35-9160-27B566523316}" sibTransId="{7623D8DB-B93B-40CD-8E69-7ED7D55DFA72}"/>
    <dgm:cxn modelId="{D13B75C9-9C1F-4E1D-AA91-0B00F71B2925}" srcId="{0B63ECEF-9B71-4EA2-8D82-7BD49F8FC8D5}" destId="{CAB776FF-B216-4955-B16B-57AF86EB0CE8}" srcOrd="3" destOrd="0" parTransId="{4B8AE8BD-9593-4EBD-B87C-10974C1B6260}" sibTransId="{A600D82F-F815-4833-9921-7E995C573DC9}"/>
    <dgm:cxn modelId="{C572E2D0-A40A-44A3-B4D7-138259F4706B}" type="presOf" srcId="{67CF277F-F689-4A5D-96D0-829D3D122D42}" destId="{3DC522AA-8E86-4D3E-9360-572D8F88AE88}" srcOrd="0" destOrd="0" presId="urn:microsoft.com/office/officeart/2018/2/layout/IconCircleList"/>
    <dgm:cxn modelId="{05A19626-075B-43B0-8397-A418672C3B82}" type="presParOf" srcId="{A83BA6CE-C5F2-4B35-8290-98DF987CC777}" destId="{012806E8-B98C-4AB1-911C-AE4CC513DBDE}" srcOrd="0" destOrd="0" presId="urn:microsoft.com/office/officeart/2018/2/layout/IconCircleList"/>
    <dgm:cxn modelId="{54A46C23-FF86-4A45-8E94-619956D8260A}" type="presParOf" srcId="{012806E8-B98C-4AB1-911C-AE4CC513DBDE}" destId="{5F27F511-798C-47C7-975F-3E4FB8ECF5E8}" srcOrd="0" destOrd="0" presId="urn:microsoft.com/office/officeart/2018/2/layout/IconCircleList"/>
    <dgm:cxn modelId="{F5376CC9-C65A-4051-84AD-D9F87EA7DB14}" type="presParOf" srcId="{5F27F511-798C-47C7-975F-3E4FB8ECF5E8}" destId="{666C5BBD-0691-451A-8A59-BF855038DE33}" srcOrd="0" destOrd="0" presId="urn:microsoft.com/office/officeart/2018/2/layout/IconCircleList"/>
    <dgm:cxn modelId="{68FA297A-395C-41EC-947E-3E1100F1C769}" type="presParOf" srcId="{5F27F511-798C-47C7-975F-3E4FB8ECF5E8}" destId="{A2CD21A6-EB1C-4D97-A271-7C7BD79F45AF}" srcOrd="1" destOrd="0" presId="urn:microsoft.com/office/officeart/2018/2/layout/IconCircleList"/>
    <dgm:cxn modelId="{854EC107-9462-442F-8CC8-8778B2805476}" type="presParOf" srcId="{5F27F511-798C-47C7-975F-3E4FB8ECF5E8}" destId="{66B44347-B50B-4B20-9CC8-0549A31D6758}" srcOrd="2" destOrd="0" presId="urn:microsoft.com/office/officeart/2018/2/layout/IconCircleList"/>
    <dgm:cxn modelId="{35639B2F-1EB4-45B0-91F6-79546BE0BB0B}" type="presParOf" srcId="{5F27F511-798C-47C7-975F-3E4FB8ECF5E8}" destId="{3DC522AA-8E86-4D3E-9360-572D8F88AE88}" srcOrd="3" destOrd="0" presId="urn:microsoft.com/office/officeart/2018/2/layout/IconCircleList"/>
    <dgm:cxn modelId="{31E5D03E-A733-4AF8-90E4-FD6078C3F437}" type="presParOf" srcId="{012806E8-B98C-4AB1-911C-AE4CC513DBDE}" destId="{22A70EA2-1E19-4451-B121-5840FD88267D}" srcOrd="1" destOrd="0" presId="urn:microsoft.com/office/officeart/2018/2/layout/IconCircleList"/>
    <dgm:cxn modelId="{C69C54CE-E6AB-427D-A989-18C34BCCCFD9}" type="presParOf" srcId="{012806E8-B98C-4AB1-911C-AE4CC513DBDE}" destId="{7730F844-9644-4693-845B-AB5CB3094A77}" srcOrd="2" destOrd="0" presId="urn:microsoft.com/office/officeart/2018/2/layout/IconCircleList"/>
    <dgm:cxn modelId="{3F9569FD-D7CA-4119-B930-D4A6C502DD0A}" type="presParOf" srcId="{7730F844-9644-4693-845B-AB5CB3094A77}" destId="{FF50396D-406D-47EE-B423-45E458739460}" srcOrd="0" destOrd="0" presId="urn:microsoft.com/office/officeart/2018/2/layout/IconCircleList"/>
    <dgm:cxn modelId="{110BC3E4-8387-466C-AF8D-E8C792CBC4E5}" type="presParOf" srcId="{7730F844-9644-4693-845B-AB5CB3094A77}" destId="{9181D048-4C66-4840-9F04-51851B423C6D}" srcOrd="1" destOrd="0" presId="urn:microsoft.com/office/officeart/2018/2/layout/IconCircleList"/>
    <dgm:cxn modelId="{A749C71C-FAEA-49A6-B165-ACCAC665F768}" type="presParOf" srcId="{7730F844-9644-4693-845B-AB5CB3094A77}" destId="{7EB654FD-2DE7-42B8-877A-C0924B7CACC6}" srcOrd="2" destOrd="0" presId="urn:microsoft.com/office/officeart/2018/2/layout/IconCircleList"/>
    <dgm:cxn modelId="{DB9A23AB-CE6A-4A2A-ADC4-468E7541EAD2}" type="presParOf" srcId="{7730F844-9644-4693-845B-AB5CB3094A77}" destId="{3C0286BE-54B8-4493-9714-AB86FCF221AC}" srcOrd="3" destOrd="0" presId="urn:microsoft.com/office/officeart/2018/2/layout/IconCircleList"/>
    <dgm:cxn modelId="{F9B3A16F-A207-4CA9-875B-A2D2AD5358DD}" type="presParOf" srcId="{012806E8-B98C-4AB1-911C-AE4CC513DBDE}" destId="{79F018EE-64D2-4368-9C7F-5B7BAC4EA4E2}" srcOrd="3" destOrd="0" presId="urn:microsoft.com/office/officeart/2018/2/layout/IconCircleList"/>
    <dgm:cxn modelId="{A964D3C7-4398-44EC-AD00-FA219D9E0D53}" type="presParOf" srcId="{012806E8-B98C-4AB1-911C-AE4CC513DBDE}" destId="{AC94B378-1BE2-46B5-9A8C-F593ADCC3EA7}" srcOrd="4" destOrd="0" presId="urn:microsoft.com/office/officeart/2018/2/layout/IconCircleList"/>
    <dgm:cxn modelId="{D16554D1-BE71-4045-BFCA-6AF9CE62D4CA}" type="presParOf" srcId="{AC94B378-1BE2-46B5-9A8C-F593ADCC3EA7}" destId="{A603184F-0348-4A55-BD29-71691DE4F2D4}" srcOrd="0" destOrd="0" presId="urn:microsoft.com/office/officeart/2018/2/layout/IconCircleList"/>
    <dgm:cxn modelId="{3434B459-B02F-480D-9D28-527D4C3250B9}" type="presParOf" srcId="{AC94B378-1BE2-46B5-9A8C-F593ADCC3EA7}" destId="{7F19708B-3062-4518-8220-C4CCCC9E6E74}" srcOrd="1" destOrd="0" presId="urn:microsoft.com/office/officeart/2018/2/layout/IconCircleList"/>
    <dgm:cxn modelId="{80C5412C-D89C-4124-835F-BDF092307969}" type="presParOf" srcId="{AC94B378-1BE2-46B5-9A8C-F593ADCC3EA7}" destId="{D10A7AC2-8E44-4AC7-ADE8-51B4A906AC0A}" srcOrd="2" destOrd="0" presId="urn:microsoft.com/office/officeart/2018/2/layout/IconCircleList"/>
    <dgm:cxn modelId="{580D1B3E-9DB0-4D79-80BD-712D52E6A4F2}" type="presParOf" srcId="{AC94B378-1BE2-46B5-9A8C-F593ADCC3EA7}" destId="{4A67AE4C-7843-4CCA-88DD-2CD79E893737}" srcOrd="3" destOrd="0" presId="urn:microsoft.com/office/officeart/2018/2/layout/IconCircleList"/>
    <dgm:cxn modelId="{E5BE1FCF-1194-4CDE-AF3C-631042831C08}" type="presParOf" srcId="{012806E8-B98C-4AB1-911C-AE4CC513DBDE}" destId="{FC153491-8628-4179-A9DD-EC72915F4B8B}" srcOrd="5" destOrd="0" presId="urn:microsoft.com/office/officeart/2018/2/layout/IconCircleList"/>
    <dgm:cxn modelId="{6C78512C-9396-422E-84B5-F99C0DA5E939}" type="presParOf" srcId="{012806E8-B98C-4AB1-911C-AE4CC513DBDE}" destId="{AD5E2969-1948-478E-B7F4-3DF27570650F}" srcOrd="6" destOrd="0" presId="urn:microsoft.com/office/officeart/2018/2/layout/IconCircleList"/>
    <dgm:cxn modelId="{050407C8-8DEB-4E7B-B056-31BF2410E7FD}" type="presParOf" srcId="{AD5E2969-1948-478E-B7F4-3DF27570650F}" destId="{FF64FA60-7300-4659-99D0-8C68A40C3627}" srcOrd="0" destOrd="0" presId="urn:microsoft.com/office/officeart/2018/2/layout/IconCircleList"/>
    <dgm:cxn modelId="{A85144F5-E53A-43F3-A060-1B9766459C04}" type="presParOf" srcId="{AD5E2969-1948-478E-B7F4-3DF27570650F}" destId="{6F269A40-F367-43F9-A59E-EBC4AD928C5E}" srcOrd="1" destOrd="0" presId="urn:microsoft.com/office/officeart/2018/2/layout/IconCircleList"/>
    <dgm:cxn modelId="{7B84B697-98C7-4160-AA4A-F36EB3A86254}" type="presParOf" srcId="{AD5E2969-1948-478E-B7F4-3DF27570650F}" destId="{F69C2BCB-7E9B-4C26-8AFE-0AF186E9CEA8}" srcOrd="2" destOrd="0" presId="urn:microsoft.com/office/officeart/2018/2/layout/IconCircleList"/>
    <dgm:cxn modelId="{EDA84166-BBFA-4C33-B996-E88E2B3F6E00}" type="presParOf" srcId="{AD5E2969-1948-478E-B7F4-3DF27570650F}" destId="{7B894E39-A407-4C99-B17A-C6C4AC6BA6F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E9DB24-5535-405F-8886-0AFB325F94D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5BFA9843-24FA-43F9-B428-BD76E5F3198D}">
      <dgm:prSet/>
      <dgm:spPr/>
      <dgm:t>
        <a:bodyPr/>
        <a:lstStyle/>
        <a:p>
          <a:r>
            <a:rPr lang="en-US"/>
            <a:t>Involves science and the public in federal decision-making</a:t>
          </a:r>
        </a:p>
      </dgm:t>
    </dgm:pt>
    <dgm:pt modelId="{77B0C250-11B9-4F0C-8B46-A177D9BE48A1}" type="parTrans" cxnId="{C1F41F89-77F9-4320-894E-C3E080689895}">
      <dgm:prSet/>
      <dgm:spPr/>
      <dgm:t>
        <a:bodyPr/>
        <a:lstStyle/>
        <a:p>
          <a:endParaRPr lang="en-US"/>
        </a:p>
      </dgm:t>
    </dgm:pt>
    <dgm:pt modelId="{54059CB4-7347-48B7-BA5D-FC007E568881}" type="sibTrans" cxnId="{C1F41F89-77F9-4320-894E-C3E080689895}">
      <dgm:prSet/>
      <dgm:spPr/>
      <dgm:t>
        <a:bodyPr/>
        <a:lstStyle/>
        <a:p>
          <a:endParaRPr lang="en-US"/>
        </a:p>
      </dgm:t>
    </dgm:pt>
    <dgm:pt modelId="{F135C0BC-4C58-48E0-91D0-C89E405AAD86}">
      <dgm:prSet/>
      <dgm:spPr/>
      <dgm:t>
        <a:bodyPr/>
        <a:lstStyle/>
        <a:p>
          <a:r>
            <a:rPr lang="en-US"/>
            <a:t>Requires environmental review of potential impacts of proposed federal action</a:t>
          </a:r>
        </a:p>
      </dgm:t>
    </dgm:pt>
    <dgm:pt modelId="{7A99E51A-3DB3-43A6-974A-A598B6BF59ED}" type="parTrans" cxnId="{E0877C88-E440-44B6-B25A-B2CE8BAF137E}">
      <dgm:prSet/>
      <dgm:spPr/>
      <dgm:t>
        <a:bodyPr/>
        <a:lstStyle/>
        <a:p>
          <a:endParaRPr lang="en-US"/>
        </a:p>
      </dgm:t>
    </dgm:pt>
    <dgm:pt modelId="{812A3EB5-FDA1-4DEC-A1E8-605C3DBF33BA}" type="sibTrans" cxnId="{E0877C88-E440-44B6-B25A-B2CE8BAF137E}">
      <dgm:prSet/>
      <dgm:spPr/>
      <dgm:t>
        <a:bodyPr/>
        <a:lstStyle/>
        <a:p>
          <a:endParaRPr lang="en-US"/>
        </a:p>
      </dgm:t>
    </dgm:pt>
    <dgm:pt modelId="{739AB9F5-928D-48EE-8C87-850E4A401F65}">
      <dgm:prSet/>
      <dgm:spPr/>
      <dgm:t>
        <a:bodyPr/>
        <a:lstStyle/>
        <a:p>
          <a:r>
            <a:rPr lang="en-US" dirty="0"/>
            <a:t>There are three levels of analysis under NEPA – Environmental Impact Statements (EIS), Environmental Assessment, and Categorical Exclusion</a:t>
          </a:r>
        </a:p>
      </dgm:t>
    </dgm:pt>
    <dgm:pt modelId="{356E48A0-924C-418B-99E0-C4CBF66AE2BA}" type="parTrans" cxnId="{DB52B3BD-D379-4A16-9F64-CA06B19793F8}">
      <dgm:prSet/>
      <dgm:spPr/>
      <dgm:t>
        <a:bodyPr/>
        <a:lstStyle/>
        <a:p>
          <a:endParaRPr lang="en-US"/>
        </a:p>
      </dgm:t>
    </dgm:pt>
    <dgm:pt modelId="{AE5EA23E-6F2D-40BB-9048-8E4878E8A621}" type="sibTrans" cxnId="{DB52B3BD-D379-4A16-9F64-CA06B19793F8}">
      <dgm:prSet/>
      <dgm:spPr/>
      <dgm:t>
        <a:bodyPr/>
        <a:lstStyle/>
        <a:p>
          <a:endParaRPr lang="en-US"/>
        </a:p>
      </dgm:t>
    </dgm:pt>
    <dgm:pt modelId="{0A6A6AA3-9CDF-4CB0-9993-04C02C01E8B8}" type="pres">
      <dgm:prSet presAssocID="{31E9DB24-5535-405F-8886-0AFB325F94DB}" presName="root" presStyleCnt="0">
        <dgm:presLayoutVars>
          <dgm:dir/>
          <dgm:resizeHandles val="exact"/>
        </dgm:presLayoutVars>
      </dgm:prSet>
      <dgm:spPr/>
    </dgm:pt>
    <dgm:pt modelId="{CA89C47F-EFCE-455A-A880-3D06A2D49F8C}" type="pres">
      <dgm:prSet presAssocID="{5BFA9843-24FA-43F9-B428-BD76E5F3198D}" presName="compNode" presStyleCnt="0"/>
      <dgm:spPr/>
    </dgm:pt>
    <dgm:pt modelId="{44CC251C-5B75-4D68-8100-CF629C080EDF}" type="pres">
      <dgm:prSet presAssocID="{5BFA9843-24FA-43F9-B428-BD76E5F3198D}" presName="bgRect" presStyleLbl="bgShp" presStyleIdx="0" presStyleCnt="3"/>
      <dgm:spPr/>
    </dgm:pt>
    <dgm:pt modelId="{8F7ED7B8-4AE0-4D72-8882-3A59FA1B8CD2}" type="pres">
      <dgm:prSet presAssocID="{5BFA9843-24FA-43F9-B428-BD76E5F3198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4536CC59-43E2-4ECB-B9EB-A4BA9A8228C5}" type="pres">
      <dgm:prSet presAssocID="{5BFA9843-24FA-43F9-B428-BD76E5F3198D}" presName="spaceRect" presStyleCnt="0"/>
      <dgm:spPr/>
    </dgm:pt>
    <dgm:pt modelId="{B3798F44-8FED-4286-B74F-168C756CDAC1}" type="pres">
      <dgm:prSet presAssocID="{5BFA9843-24FA-43F9-B428-BD76E5F3198D}" presName="parTx" presStyleLbl="revTx" presStyleIdx="0" presStyleCnt="3">
        <dgm:presLayoutVars>
          <dgm:chMax val="0"/>
          <dgm:chPref val="0"/>
        </dgm:presLayoutVars>
      </dgm:prSet>
      <dgm:spPr/>
    </dgm:pt>
    <dgm:pt modelId="{45444791-2710-4E5C-A2B9-83EBB8261E9D}" type="pres">
      <dgm:prSet presAssocID="{54059CB4-7347-48B7-BA5D-FC007E568881}" presName="sibTrans" presStyleCnt="0"/>
      <dgm:spPr/>
    </dgm:pt>
    <dgm:pt modelId="{9D992727-78FB-4480-9898-F4517F500561}" type="pres">
      <dgm:prSet presAssocID="{F135C0BC-4C58-48E0-91D0-C89E405AAD86}" presName="compNode" presStyleCnt="0"/>
      <dgm:spPr/>
    </dgm:pt>
    <dgm:pt modelId="{69DD2627-8C74-475A-9BA7-7EE11A13B909}" type="pres">
      <dgm:prSet presAssocID="{F135C0BC-4C58-48E0-91D0-C89E405AAD86}" presName="bgRect" presStyleLbl="bgShp" presStyleIdx="1" presStyleCnt="3"/>
      <dgm:spPr/>
    </dgm:pt>
    <dgm:pt modelId="{BA536F90-C6CE-4D5E-B1CB-BD9EC1EE69A3}" type="pres">
      <dgm:prSet presAssocID="{F135C0BC-4C58-48E0-91D0-C89E405AAD8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7BAA8630-82FE-4EE3-8CF7-9A743039BF29}" type="pres">
      <dgm:prSet presAssocID="{F135C0BC-4C58-48E0-91D0-C89E405AAD86}" presName="spaceRect" presStyleCnt="0"/>
      <dgm:spPr/>
    </dgm:pt>
    <dgm:pt modelId="{09501748-40CD-499B-9CCF-E121DEC2DE22}" type="pres">
      <dgm:prSet presAssocID="{F135C0BC-4C58-48E0-91D0-C89E405AAD86}" presName="parTx" presStyleLbl="revTx" presStyleIdx="1" presStyleCnt="3">
        <dgm:presLayoutVars>
          <dgm:chMax val="0"/>
          <dgm:chPref val="0"/>
        </dgm:presLayoutVars>
      </dgm:prSet>
      <dgm:spPr/>
    </dgm:pt>
    <dgm:pt modelId="{176A50BD-2027-477F-965A-C7B4FDC09118}" type="pres">
      <dgm:prSet presAssocID="{812A3EB5-FDA1-4DEC-A1E8-605C3DBF33BA}" presName="sibTrans" presStyleCnt="0"/>
      <dgm:spPr/>
    </dgm:pt>
    <dgm:pt modelId="{EDBB3365-6E83-40D8-907B-4FE26380950C}" type="pres">
      <dgm:prSet presAssocID="{739AB9F5-928D-48EE-8C87-850E4A401F65}" presName="compNode" presStyleCnt="0"/>
      <dgm:spPr/>
    </dgm:pt>
    <dgm:pt modelId="{0D08F41A-E9A3-4D06-9CA9-3A747E64E121}" type="pres">
      <dgm:prSet presAssocID="{739AB9F5-928D-48EE-8C87-850E4A401F65}" presName="bgRect" presStyleLbl="bgShp" presStyleIdx="2" presStyleCnt="3"/>
      <dgm:spPr/>
    </dgm:pt>
    <dgm:pt modelId="{790E3215-4084-42EA-9225-1AE2203DA9DA}" type="pres">
      <dgm:prSet presAssocID="{739AB9F5-928D-48EE-8C87-850E4A401F6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989639AB-E9CD-485E-8324-A531A460CBF5}" type="pres">
      <dgm:prSet presAssocID="{739AB9F5-928D-48EE-8C87-850E4A401F65}" presName="spaceRect" presStyleCnt="0"/>
      <dgm:spPr/>
    </dgm:pt>
    <dgm:pt modelId="{F8BF4399-0D7B-47BD-8FE9-A26FCAA5D10F}" type="pres">
      <dgm:prSet presAssocID="{739AB9F5-928D-48EE-8C87-850E4A401F6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5B4262E-47A4-4951-81A9-35637604D6F8}" type="presOf" srcId="{F135C0BC-4C58-48E0-91D0-C89E405AAD86}" destId="{09501748-40CD-499B-9CCF-E121DEC2DE22}" srcOrd="0" destOrd="0" presId="urn:microsoft.com/office/officeart/2018/2/layout/IconVerticalSolidList"/>
    <dgm:cxn modelId="{A428C061-6E15-42DD-9A2D-BF1A32EEEA9C}" type="presOf" srcId="{31E9DB24-5535-405F-8886-0AFB325F94DB}" destId="{0A6A6AA3-9CDF-4CB0-9993-04C02C01E8B8}" srcOrd="0" destOrd="0" presId="urn:microsoft.com/office/officeart/2018/2/layout/IconVerticalSolidList"/>
    <dgm:cxn modelId="{69FF0659-96A3-4471-9CEB-CFB2F08E9EA1}" type="presOf" srcId="{5BFA9843-24FA-43F9-B428-BD76E5F3198D}" destId="{B3798F44-8FED-4286-B74F-168C756CDAC1}" srcOrd="0" destOrd="0" presId="urn:microsoft.com/office/officeart/2018/2/layout/IconVerticalSolidList"/>
    <dgm:cxn modelId="{D3DBC37F-C54F-415E-B96D-93AF0DB3E1E0}" type="presOf" srcId="{739AB9F5-928D-48EE-8C87-850E4A401F65}" destId="{F8BF4399-0D7B-47BD-8FE9-A26FCAA5D10F}" srcOrd="0" destOrd="0" presId="urn:microsoft.com/office/officeart/2018/2/layout/IconVerticalSolidList"/>
    <dgm:cxn modelId="{E0877C88-E440-44B6-B25A-B2CE8BAF137E}" srcId="{31E9DB24-5535-405F-8886-0AFB325F94DB}" destId="{F135C0BC-4C58-48E0-91D0-C89E405AAD86}" srcOrd="1" destOrd="0" parTransId="{7A99E51A-3DB3-43A6-974A-A598B6BF59ED}" sibTransId="{812A3EB5-FDA1-4DEC-A1E8-605C3DBF33BA}"/>
    <dgm:cxn modelId="{C1F41F89-77F9-4320-894E-C3E080689895}" srcId="{31E9DB24-5535-405F-8886-0AFB325F94DB}" destId="{5BFA9843-24FA-43F9-B428-BD76E5F3198D}" srcOrd="0" destOrd="0" parTransId="{77B0C250-11B9-4F0C-8B46-A177D9BE48A1}" sibTransId="{54059CB4-7347-48B7-BA5D-FC007E568881}"/>
    <dgm:cxn modelId="{DB52B3BD-D379-4A16-9F64-CA06B19793F8}" srcId="{31E9DB24-5535-405F-8886-0AFB325F94DB}" destId="{739AB9F5-928D-48EE-8C87-850E4A401F65}" srcOrd="2" destOrd="0" parTransId="{356E48A0-924C-418B-99E0-C4CBF66AE2BA}" sibTransId="{AE5EA23E-6F2D-40BB-9048-8E4878E8A621}"/>
    <dgm:cxn modelId="{72FD22E9-FF81-4F62-BAC9-CC7C5F57563B}" type="presParOf" srcId="{0A6A6AA3-9CDF-4CB0-9993-04C02C01E8B8}" destId="{CA89C47F-EFCE-455A-A880-3D06A2D49F8C}" srcOrd="0" destOrd="0" presId="urn:microsoft.com/office/officeart/2018/2/layout/IconVerticalSolidList"/>
    <dgm:cxn modelId="{641EBE40-9901-4431-8236-8CD369C0410A}" type="presParOf" srcId="{CA89C47F-EFCE-455A-A880-3D06A2D49F8C}" destId="{44CC251C-5B75-4D68-8100-CF629C080EDF}" srcOrd="0" destOrd="0" presId="urn:microsoft.com/office/officeart/2018/2/layout/IconVerticalSolidList"/>
    <dgm:cxn modelId="{5037F2A2-CDC3-4182-BDF1-6DF85938B5C4}" type="presParOf" srcId="{CA89C47F-EFCE-455A-A880-3D06A2D49F8C}" destId="{8F7ED7B8-4AE0-4D72-8882-3A59FA1B8CD2}" srcOrd="1" destOrd="0" presId="urn:microsoft.com/office/officeart/2018/2/layout/IconVerticalSolidList"/>
    <dgm:cxn modelId="{8C09D164-79C1-4789-B2E3-5142ACE8A144}" type="presParOf" srcId="{CA89C47F-EFCE-455A-A880-3D06A2D49F8C}" destId="{4536CC59-43E2-4ECB-B9EB-A4BA9A8228C5}" srcOrd="2" destOrd="0" presId="urn:microsoft.com/office/officeart/2018/2/layout/IconVerticalSolidList"/>
    <dgm:cxn modelId="{F06A09C3-7B07-4A5D-B162-0020DFBB4A28}" type="presParOf" srcId="{CA89C47F-EFCE-455A-A880-3D06A2D49F8C}" destId="{B3798F44-8FED-4286-B74F-168C756CDAC1}" srcOrd="3" destOrd="0" presId="urn:microsoft.com/office/officeart/2018/2/layout/IconVerticalSolidList"/>
    <dgm:cxn modelId="{53B5B9E9-7F49-41B3-B5BF-8BEEB91372E2}" type="presParOf" srcId="{0A6A6AA3-9CDF-4CB0-9993-04C02C01E8B8}" destId="{45444791-2710-4E5C-A2B9-83EBB8261E9D}" srcOrd="1" destOrd="0" presId="urn:microsoft.com/office/officeart/2018/2/layout/IconVerticalSolidList"/>
    <dgm:cxn modelId="{2C0AE5BD-8CA2-41B1-9210-BC7F63D876F2}" type="presParOf" srcId="{0A6A6AA3-9CDF-4CB0-9993-04C02C01E8B8}" destId="{9D992727-78FB-4480-9898-F4517F500561}" srcOrd="2" destOrd="0" presId="urn:microsoft.com/office/officeart/2018/2/layout/IconVerticalSolidList"/>
    <dgm:cxn modelId="{8092C15F-18CD-4A62-A2DB-22B7F5BBB45E}" type="presParOf" srcId="{9D992727-78FB-4480-9898-F4517F500561}" destId="{69DD2627-8C74-475A-9BA7-7EE11A13B909}" srcOrd="0" destOrd="0" presId="urn:microsoft.com/office/officeart/2018/2/layout/IconVerticalSolidList"/>
    <dgm:cxn modelId="{C10ECE46-257B-4163-9A6E-7A3B36DFAD52}" type="presParOf" srcId="{9D992727-78FB-4480-9898-F4517F500561}" destId="{BA536F90-C6CE-4D5E-B1CB-BD9EC1EE69A3}" srcOrd="1" destOrd="0" presId="urn:microsoft.com/office/officeart/2018/2/layout/IconVerticalSolidList"/>
    <dgm:cxn modelId="{9EF99176-A4D1-4A34-B2A9-E35D8F632B63}" type="presParOf" srcId="{9D992727-78FB-4480-9898-F4517F500561}" destId="{7BAA8630-82FE-4EE3-8CF7-9A743039BF29}" srcOrd="2" destOrd="0" presId="urn:microsoft.com/office/officeart/2018/2/layout/IconVerticalSolidList"/>
    <dgm:cxn modelId="{D2C43FE0-0876-4813-BFF2-99EEFA6FF245}" type="presParOf" srcId="{9D992727-78FB-4480-9898-F4517F500561}" destId="{09501748-40CD-499B-9CCF-E121DEC2DE22}" srcOrd="3" destOrd="0" presId="urn:microsoft.com/office/officeart/2018/2/layout/IconVerticalSolidList"/>
    <dgm:cxn modelId="{DBE7CA95-D872-4843-9170-CA47DF5421D2}" type="presParOf" srcId="{0A6A6AA3-9CDF-4CB0-9993-04C02C01E8B8}" destId="{176A50BD-2027-477F-965A-C7B4FDC09118}" srcOrd="3" destOrd="0" presId="urn:microsoft.com/office/officeart/2018/2/layout/IconVerticalSolidList"/>
    <dgm:cxn modelId="{50DE60B8-0D99-40CC-A598-7BA287943D1D}" type="presParOf" srcId="{0A6A6AA3-9CDF-4CB0-9993-04C02C01E8B8}" destId="{EDBB3365-6E83-40D8-907B-4FE26380950C}" srcOrd="4" destOrd="0" presId="urn:microsoft.com/office/officeart/2018/2/layout/IconVerticalSolidList"/>
    <dgm:cxn modelId="{C1ADD797-B53A-43F6-A0C0-0EE29868CDD3}" type="presParOf" srcId="{EDBB3365-6E83-40D8-907B-4FE26380950C}" destId="{0D08F41A-E9A3-4D06-9CA9-3A747E64E121}" srcOrd="0" destOrd="0" presId="urn:microsoft.com/office/officeart/2018/2/layout/IconVerticalSolidList"/>
    <dgm:cxn modelId="{BF76EDA3-A42A-4E65-AA4A-7205C9F1D89D}" type="presParOf" srcId="{EDBB3365-6E83-40D8-907B-4FE26380950C}" destId="{790E3215-4084-42EA-9225-1AE2203DA9DA}" srcOrd="1" destOrd="0" presId="urn:microsoft.com/office/officeart/2018/2/layout/IconVerticalSolidList"/>
    <dgm:cxn modelId="{27D2574B-771B-469A-83FB-E715C4436B61}" type="presParOf" srcId="{EDBB3365-6E83-40D8-907B-4FE26380950C}" destId="{989639AB-E9CD-485E-8324-A531A460CBF5}" srcOrd="2" destOrd="0" presId="urn:microsoft.com/office/officeart/2018/2/layout/IconVerticalSolidList"/>
    <dgm:cxn modelId="{5B225D1D-01F8-4DDB-9D7E-4BE2C3EBB5AF}" type="presParOf" srcId="{EDBB3365-6E83-40D8-907B-4FE26380950C}" destId="{F8BF4399-0D7B-47BD-8FE9-A26FCAA5D1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C5BBD-0691-451A-8A59-BF855038DE33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CD21A6-EB1C-4D97-A271-7C7BD79F45AF}">
      <dsp:nvSpPr>
        <dsp:cNvPr id="0" name=""/>
        <dsp:cNvSpPr/>
      </dsp:nvSpPr>
      <dsp:spPr>
        <a:xfrm>
          <a:off x="538483" y="721360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522AA-8E86-4D3E-9360-572D8F88AE88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Written in English or Spanish</a:t>
          </a:r>
        </a:p>
      </dsp:txBody>
      <dsp:txXfrm>
        <a:off x="1834517" y="469890"/>
        <a:ext cx="3148942" cy="1335915"/>
      </dsp:txXfrm>
    </dsp:sp>
    <dsp:sp modelId="{FF50396D-406D-47EE-B423-45E458739460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81D048-4C66-4840-9F04-51851B423C6D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0286BE-54B8-4493-9714-AB86FCF221AC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Peer-reviewed, scientific article</a:t>
          </a:r>
        </a:p>
      </dsp:txBody>
      <dsp:txXfrm>
        <a:off x="7154322" y="469890"/>
        <a:ext cx="3148942" cy="1335915"/>
      </dsp:txXfrm>
    </dsp:sp>
    <dsp:sp modelId="{A603184F-0348-4A55-BD29-71691DE4F2D4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19708B-3062-4518-8220-C4CCCC9E6E74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67AE4C-7843-4CCA-88DD-2CD79E893737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paper uses iNaturalist data or deeply discusses the platform</a:t>
          </a:r>
        </a:p>
      </dsp:txBody>
      <dsp:txXfrm>
        <a:off x="1834517" y="2545532"/>
        <a:ext cx="3148942" cy="1335915"/>
      </dsp:txXfrm>
    </dsp:sp>
    <dsp:sp modelId="{FF64FA60-7300-4659-99D0-8C68A40C3627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69A40-F367-43F9-A59E-EBC4AD928C5E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94E39-A407-4C99-B17A-C6C4AC6BA6FD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Accessible using institutional credentials and electronically available  </a:t>
          </a:r>
        </a:p>
      </dsp:txBody>
      <dsp:txXfrm>
        <a:off x="7154322" y="2545532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C251C-5B75-4D68-8100-CF629C080EDF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ED7B8-4AE0-4D72-8882-3A59FA1B8CD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98F44-8FED-4286-B74F-168C756CDAC1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Involves science and the public in federal decision-making</a:t>
          </a:r>
        </a:p>
      </dsp:txBody>
      <dsp:txXfrm>
        <a:off x="1435590" y="531"/>
        <a:ext cx="9080009" cy="1242935"/>
      </dsp:txXfrm>
    </dsp:sp>
    <dsp:sp modelId="{69DD2627-8C74-475A-9BA7-7EE11A13B909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536F90-C6CE-4D5E-B1CB-BD9EC1EE69A3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01748-40CD-499B-9CCF-E121DEC2DE22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Requires environmental review of potential impacts of proposed federal action</a:t>
          </a:r>
        </a:p>
      </dsp:txBody>
      <dsp:txXfrm>
        <a:off x="1435590" y="1554201"/>
        <a:ext cx="9080009" cy="1242935"/>
      </dsp:txXfrm>
    </dsp:sp>
    <dsp:sp modelId="{0D08F41A-E9A3-4D06-9CA9-3A747E64E121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0E3215-4084-42EA-9225-1AE2203DA9DA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F4399-0D7B-47BD-8FE9-A26FCAA5D10F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There are three levels of analysis under NEPA – Environmental Impact Statements (EIS), Environmental Assessment, and Categorical Exclusion</a:t>
          </a:r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FBC8-97BB-7DC4-9213-65BD9E4A6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37171-F04D-127F-AB7E-29EB01E00D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71CB2-6D11-2D5A-9187-100E71143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86336-A861-44E7-B5C6-4315DAF95F1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76942-6930-3C61-CF85-06C635438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B1B99-4B87-BFB3-44E6-2007323A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1FB2-F62A-455E-865A-BC8A5391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7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B809D-EF79-74B9-19DF-A6C6CEF23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F3686-4F80-7C59-FF2D-C5E18B6B2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9074A-79F9-B3B0-2F87-BF5685841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86336-A861-44E7-B5C6-4315DAF95F1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399C4-D6C9-8E0F-E8E2-02A7AA38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2CDCD-7990-6ABF-AA66-895F99D6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1FB2-F62A-455E-865A-BC8A5391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3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FE823C-755F-D9DE-545C-584B5C536E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9C33B7-3917-8E8C-1F97-7A4059991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34706-7080-C29A-AB4E-649D46A3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86336-A861-44E7-B5C6-4315DAF95F1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B4D0D-E142-0926-76EE-104FF580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73BC1-9565-8265-485F-BBC95A722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1FB2-F62A-455E-865A-BC8A5391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5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A48E1-93FD-AA40-E3BC-1C2EA714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941FE-7489-4361-4431-9EA497B7E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4FD98-E99F-6775-6A47-084FA90D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86336-A861-44E7-B5C6-4315DAF95F1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49FC5-4FFD-7EC2-F64E-270646938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170DB-6DB1-5478-169C-80CD1F5CA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1FB2-F62A-455E-865A-BC8A5391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31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21D9A-AA53-EE05-AAFE-019C91D64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340A4-5EA0-FB79-7205-04B9487B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3707-BD88-5CF3-C5E2-0A8BA5B59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86336-A861-44E7-B5C6-4315DAF95F1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0BA2E-C87D-9A94-126A-308DFC227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F9C43-CFE0-35C7-138E-D34A8099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1FB2-F62A-455E-865A-BC8A5391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80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B8EB8-6CB6-B905-9C35-6822FB292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3D2C2-9870-309D-6A7C-235DB9EA4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EFB8C-142B-973E-4FDC-1CB6E45E5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9296C-8B64-E05E-7F7F-6BA2D7F64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86336-A861-44E7-B5C6-4315DAF95F1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F1EC1-B47C-001F-4F14-9DC3ADB2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1ADAF-FA85-953A-D74E-49FE898E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1FB2-F62A-455E-865A-BC8A5391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30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337E4-F744-BA4D-4EEB-CD6D79BE7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EF3B1-2F93-EC2A-C266-0F6FB8EC8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4BFD4-5365-7E74-907D-1ED72F821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8B31D-09C1-C2FD-D14B-7763DAA48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831341-F3E7-A19B-C2C9-6A882BDC4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85A5F8-7D70-E595-C593-96AB3742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86336-A861-44E7-B5C6-4315DAF95F1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4939A-216E-A60C-184C-CC97D4035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390D9-1538-B3E5-1375-05AB22E77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1FB2-F62A-455E-865A-BC8A5391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21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DD416-E602-2BF4-3ABE-21D3877B8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12BEC6-09C6-DA8C-25F4-C200A723F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86336-A861-44E7-B5C6-4315DAF95F1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DA20D-ED89-6ECA-0002-E4BF682E7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315A9-67BC-62DD-F39F-F961287B4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1FB2-F62A-455E-865A-BC8A5391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32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F644D5-70D3-FE7E-BDCA-7AEE36F4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86336-A861-44E7-B5C6-4315DAF95F1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45E386-32D2-8646-624A-5FFDDCFE2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7B9FD-1B39-5757-9B31-FF4A2040C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1FB2-F62A-455E-865A-BC8A5391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17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EF2A-2EDC-8B30-E123-38B9C7149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D2A12-DBBF-076F-F406-43F8171EB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E23E8E-8D0C-2818-D647-3C4FD263C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14677-5508-0C90-6CAD-10698E9B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86336-A861-44E7-B5C6-4315DAF95F1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C1602-66CA-0299-B048-58D6A5DCF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ABF75-6131-E677-B546-687A210EE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1FB2-F62A-455E-865A-BC8A5391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56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46DA-E8C9-842F-44EB-02BF64675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B9317E-853C-370F-FBC9-CCCFBE604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FB16C-7FA2-0368-D5D7-452C3E6E3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90946-CED7-0F57-635E-2B49723D1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86336-A861-44E7-B5C6-4315DAF95F1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C3EAE-111E-214E-0BCB-8F9626E43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BEEFE-9344-51C8-4B68-08B25C826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1FB2-F62A-455E-865A-BC8A5391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5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3A94EB-7EB8-F97C-6998-AD2F2451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075A3-8139-61E4-DB99-341AE9587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2BE5B-0266-B9CB-B4F2-7910C4B5A0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86336-A861-44E7-B5C6-4315DAF95F1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7B260-88FA-080E-E7DA-DC734553D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F6295-C912-A320-A5C5-F26595F10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F1FB2-F62A-455E-865A-BC8A53915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2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m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svg"/><Relationship Id="rId7" Type="http://schemas.openxmlformats.org/officeDocument/2006/relationships/image" Target="../media/image67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8.svg"/><Relationship Id="rId5" Type="http://schemas.openxmlformats.org/officeDocument/2006/relationships/image" Target="../media/image74.svg"/><Relationship Id="rId10" Type="http://schemas.openxmlformats.org/officeDocument/2006/relationships/image" Target="../media/image77.png"/><Relationship Id="rId4" Type="http://schemas.openxmlformats.org/officeDocument/2006/relationships/image" Target="../media/image73.png"/><Relationship Id="rId9" Type="http://schemas.openxmlformats.org/officeDocument/2006/relationships/image" Target="../media/image7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svg"/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svg"/><Relationship Id="rId5" Type="http://schemas.openxmlformats.org/officeDocument/2006/relationships/image" Target="../media/image82.sv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5035/37pp-tt84" TargetMode="External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7" Type="http://schemas.openxmlformats.org/officeDocument/2006/relationships/image" Target="../media/image7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mp"/><Relationship Id="rId5" Type="http://schemas.openxmlformats.org/officeDocument/2006/relationships/image" Target="../media/image4.png"/><Relationship Id="rId4" Type="http://schemas.openxmlformats.org/officeDocument/2006/relationships/image" Target="../media/image14.tm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6C41-D9B6-E285-13D0-1CC6F9F98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86" y="-376646"/>
            <a:ext cx="4748461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4200" dirty="0"/>
              <a:t>Current Applications and Future Potential of Citizen Science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3E008-D57E-7640-E0D8-27BA55FBF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408" y="3523895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Brittany M. Mason </a:t>
            </a:r>
            <a:r>
              <a:rPr lang="en-US" dirty="0"/>
              <a:t>and Corey T. Callaghan</a:t>
            </a:r>
          </a:p>
        </p:txBody>
      </p:sp>
      <p:pic>
        <p:nvPicPr>
          <p:cNvPr id="5" name="Picture 4" descr="A person and person looking through binoculars&#10;&#10;Description automatically generated">
            <a:extLst>
              <a:ext uri="{FF2B5EF4-FFF2-40B4-BE49-F238E27FC236}">
                <a16:creationId xmlns:a16="http://schemas.microsoft.com/office/drawing/2014/main" id="{B1A5ADF7-735B-1B37-02D9-3DC34301A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0" r="2230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8" name="Picture 7" descr="A green planet with trees and animals&#10;&#10;Description automatically generated">
            <a:extLst>
              <a:ext uri="{FF2B5EF4-FFF2-40B4-BE49-F238E27FC236}">
                <a16:creationId xmlns:a16="http://schemas.microsoft.com/office/drawing/2014/main" id="{8BB79239-558A-5D1A-D355-A3BEC01BF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6" y="4666778"/>
            <a:ext cx="1849522" cy="1867408"/>
          </a:xfrm>
          <a:prstGeom prst="rect">
            <a:avLst/>
          </a:prstGeom>
        </p:spPr>
      </p:pic>
      <p:pic>
        <p:nvPicPr>
          <p:cNvPr id="1026" name="Picture 2" descr="Logos - Branding Portal - University of Florida, Institute ...">
            <a:extLst>
              <a:ext uri="{FF2B5EF4-FFF2-40B4-BE49-F238E27FC236}">
                <a16:creationId xmlns:a16="http://schemas.microsoft.com/office/drawing/2014/main" id="{6791C35D-B6EA-AB54-2135-C4C1829F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15" y="4921199"/>
            <a:ext cx="3017287" cy="135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73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the number of observation and publication&#10;&#10;Description automatically generated with medium confidence">
            <a:extLst>
              <a:ext uri="{FF2B5EF4-FFF2-40B4-BE49-F238E27FC236}">
                <a16:creationId xmlns:a16="http://schemas.microsoft.com/office/drawing/2014/main" id="{0633609C-62A4-DFBC-4612-B54FFB15CC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t="1512" r="575" b="1296"/>
          <a:stretch/>
        </p:blipFill>
        <p:spPr>
          <a:xfrm>
            <a:off x="685801" y="1156879"/>
            <a:ext cx="8710104" cy="57011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DC197C-3DF3-3A83-57E3-5DCE0C7D5480}"/>
              </a:ext>
            </a:extLst>
          </p:cNvPr>
          <p:cNvSpPr/>
          <p:nvPr/>
        </p:nvSpPr>
        <p:spPr>
          <a:xfrm>
            <a:off x="1047565" y="1393794"/>
            <a:ext cx="363985" cy="4714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EC2D9E38-81E1-E51E-4B21-523605E1F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480" y="2537904"/>
            <a:ext cx="4051300" cy="2225675"/>
          </a:xfrm>
          <a:prstGeom prst="rect">
            <a:avLst/>
          </a:prstGeom>
        </p:spPr>
      </p:pic>
      <p:pic>
        <p:nvPicPr>
          <p:cNvPr id="6" name="Picture 5" descr="A screenshot of a white and black text&#10;&#10;Description automatically generated">
            <a:extLst>
              <a:ext uri="{FF2B5EF4-FFF2-40B4-BE49-F238E27FC236}">
                <a16:creationId xmlns:a16="http://schemas.microsoft.com/office/drawing/2014/main" id="{4719D43B-4FE8-8DD4-5D93-2FF02D3FD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828" y="3342096"/>
            <a:ext cx="3413125" cy="2359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8D4AC-C65D-6F3C-4DC6-22AFED7FE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85465"/>
            <a:ext cx="11439716" cy="851186"/>
          </a:xfrm>
        </p:spPr>
        <p:txBody>
          <a:bodyPr>
            <a:normAutofit/>
          </a:bodyPr>
          <a:lstStyle/>
          <a:p>
            <a:r>
              <a:rPr lang="en-US" sz="4000" dirty="0"/>
              <a:t>Increasing number of articles that mention </a:t>
            </a:r>
            <a:r>
              <a:rPr lang="en-US" sz="4000" dirty="0" err="1"/>
              <a:t>iNaturalist</a:t>
            </a:r>
            <a:r>
              <a:rPr lang="en-US" sz="4000" dirty="0"/>
              <a:t>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4238B0-FCE2-F0E3-8719-3864CDC3B3D4}"/>
              </a:ext>
            </a:extLst>
          </p:cNvPr>
          <p:cNvSpPr txBox="1">
            <a:spLocks/>
          </p:cNvSpPr>
          <p:nvPr/>
        </p:nvSpPr>
        <p:spPr>
          <a:xfrm>
            <a:off x="994299" y="1255838"/>
            <a:ext cx="937181" cy="836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200"/>
              </a:spcAft>
            </a:pPr>
            <a:r>
              <a:rPr lang="en-US" sz="2200" dirty="0"/>
              <a:t>30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98F120-6955-BAEB-63BD-5B9DE28A692C}"/>
              </a:ext>
            </a:extLst>
          </p:cNvPr>
          <p:cNvSpPr txBox="1">
            <a:spLocks/>
          </p:cNvSpPr>
          <p:nvPr/>
        </p:nvSpPr>
        <p:spPr>
          <a:xfrm>
            <a:off x="1033652" y="3170972"/>
            <a:ext cx="937181" cy="836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200"/>
              </a:spcAft>
            </a:pPr>
            <a:r>
              <a:rPr lang="en-US" sz="2200" dirty="0"/>
              <a:t>20</a:t>
            </a:r>
          </a:p>
          <a:p>
            <a:pPr>
              <a:spcAft>
                <a:spcPts val="200"/>
              </a:spcAft>
            </a:pPr>
            <a:endParaRPr lang="en-US" sz="3200" dirty="0"/>
          </a:p>
          <a:p>
            <a:pPr>
              <a:spcAft>
                <a:spcPts val="200"/>
              </a:spcAft>
            </a:pPr>
            <a:endParaRPr lang="en-US" sz="3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B62DAA-E96A-4895-C752-A9A8D2ED4DB6}"/>
              </a:ext>
            </a:extLst>
          </p:cNvPr>
          <p:cNvSpPr txBox="1">
            <a:spLocks/>
          </p:cNvSpPr>
          <p:nvPr/>
        </p:nvSpPr>
        <p:spPr>
          <a:xfrm>
            <a:off x="1033651" y="4596252"/>
            <a:ext cx="937181" cy="836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200"/>
              </a:spcAft>
            </a:pPr>
            <a:r>
              <a:rPr lang="en-US" sz="2200" dirty="0"/>
              <a:t>10</a:t>
            </a:r>
          </a:p>
          <a:p>
            <a:pPr>
              <a:spcAft>
                <a:spcPts val="200"/>
              </a:spcAft>
            </a:pPr>
            <a:endParaRPr lang="en-US" sz="3200" dirty="0"/>
          </a:p>
          <a:p>
            <a:pPr>
              <a:spcAft>
                <a:spcPts val="200"/>
              </a:spcAft>
            </a:pPr>
            <a:endParaRPr lang="en-US" sz="3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F333905-258C-E637-5623-A393902C8D3B}"/>
              </a:ext>
            </a:extLst>
          </p:cNvPr>
          <p:cNvSpPr txBox="1">
            <a:spLocks/>
          </p:cNvSpPr>
          <p:nvPr/>
        </p:nvSpPr>
        <p:spPr>
          <a:xfrm>
            <a:off x="1081447" y="6056469"/>
            <a:ext cx="937181" cy="836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200"/>
              </a:spcAft>
            </a:pPr>
            <a:r>
              <a:rPr lang="en-US" sz="2200" dirty="0"/>
              <a:t>0</a:t>
            </a:r>
          </a:p>
          <a:p>
            <a:pPr>
              <a:spcAft>
                <a:spcPts val="200"/>
              </a:spcAft>
            </a:pPr>
            <a:endParaRPr lang="en-US" sz="3200" dirty="0"/>
          </a:p>
          <a:p>
            <a:pPr>
              <a:spcAft>
                <a:spcPts val="200"/>
              </a:spcAft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2640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BFC5-BEA1-59AC-AE3A-B4AFE5BEE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5126"/>
            <a:ext cx="10515600" cy="1325563"/>
          </a:xfrm>
        </p:spPr>
        <p:txBody>
          <a:bodyPr/>
          <a:lstStyle/>
          <a:p>
            <a:r>
              <a:rPr lang="en-US" dirty="0"/>
              <a:t>Study area of articles using </a:t>
            </a:r>
            <a:r>
              <a:rPr lang="en-US" dirty="0" err="1"/>
              <a:t>iNaturalist</a:t>
            </a:r>
            <a:r>
              <a:rPr lang="en-US" dirty="0"/>
              <a:t> data</a:t>
            </a:r>
          </a:p>
        </p:txBody>
      </p:sp>
      <p:pic>
        <p:nvPicPr>
          <p:cNvPr id="5" name="Picture 4" descr="A colorful map of the world&#10;&#10;Description automatically generated">
            <a:extLst>
              <a:ext uri="{FF2B5EF4-FFF2-40B4-BE49-F238E27FC236}">
                <a16:creationId xmlns:a16="http://schemas.microsoft.com/office/drawing/2014/main" id="{C7C5EAF2-8150-AE7B-53BF-FE7AC18FEA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58" b="19792"/>
          <a:stretch/>
        </p:blipFill>
        <p:spPr>
          <a:xfrm>
            <a:off x="-5" y="1326354"/>
            <a:ext cx="12192005" cy="523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93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D7E78D-170D-2255-2D01-50A62F928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5D009-D0BF-E5EC-5233-705687C1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5126"/>
            <a:ext cx="10515600" cy="1325563"/>
          </a:xfrm>
        </p:spPr>
        <p:txBody>
          <a:bodyPr/>
          <a:lstStyle/>
          <a:p>
            <a:r>
              <a:rPr lang="en-US" dirty="0"/>
              <a:t>Study area of articles using </a:t>
            </a:r>
            <a:r>
              <a:rPr lang="en-US" dirty="0" err="1"/>
              <a:t>iNaturalist</a:t>
            </a:r>
            <a:r>
              <a:rPr lang="en-US" dirty="0"/>
              <a:t> data</a:t>
            </a:r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5C3BE240-FA03-063F-7603-3527D6B28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7" t="22465" b="24039"/>
          <a:stretch/>
        </p:blipFill>
        <p:spPr>
          <a:xfrm>
            <a:off x="-1" y="1353344"/>
            <a:ext cx="12203497" cy="498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51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7A6419-53C0-4112-9DE9-C58710CED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08960-0430-89A3-9C7D-B59B8431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5940"/>
            <a:ext cx="10515600" cy="1325563"/>
          </a:xfrm>
        </p:spPr>
        <p:txBody>
          <a:bodyPr/>
          <a:lstStyle/>
          <a:p>
            <a:r>
              <a:rPr lang="en-US" dirty="0" err="1"/>
              <a:t>iNaturalist</a:t>
            </a:r>
            <a:r>
              <a:rPr lang="en-US" dirty="0"/>
              <a:t> observations by country in 2023</a:t>
            </a:r>
          </a:p>
        </p:txBody>
      </p:sp>
      <p:pic>
        <p:nvPicPr>
          <p:cNvPr id="4" name="Picture 3" descr="A map of the world with different colors&#10;&#10;Description automatically generated">
            <a:extLst>
              <a:ext uri="{FF2B5EF4-FFF2-40B4-BE49-F238E27FC236}">
                <a16:creationId xmlns:a16="http://schemas.microsoft.com/office/drawing/2014/main" id="{7872C1EC-6B1C-3F65-8F5A-B28DD77FD2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A1A1A"/>
              </a:clrFrom>
              <a:clrTo>
                <a:srgbClr val="1A1A1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1249976"/>
            <a:ext cx="10337800" cy="553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78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5BD160F-9406-E226-58B5-8309DFC0DC47}"/>
              </a:ext>
            </a:extLst>
          </p:cNvPr>
          <p:cNvGrpSpPr/>
          <p:nvPr/>
        </p:nvGrpSpPr>
        <p:grpSpPr>
          <a:xfrm>
            <a:off x="52947" y="931667"/>
            <a:ext cx="10177085" cy="5955541"/>
            <a:chOff x="52947" y="931667"/>
            <a:chExt cx="10177085" cy="5955541"/>
          </a:xfrm>
        </p:grpSpPr>
        <p:pic>
          <p:nvPicPr>
            <p:cNvPr id="24" name="Picture 23" descr="A graph showing the number of species in the class&#10;&#10;Description automatically generated with medium confidence">
              <a:extLst>
                <a:ext uri="{FF2B5EF4-FFF2-40B4-BE49-F238E27FC236}">
                  <a16:creationId xmlns:a16="http://schemas.microsoft.com/office/drawing/2014/main" id="{BDAD0212-2283-19F2-3961-A89447370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11"/>
            <a:stretch/>
          </p:blipFill>
          <p:spPr>
            <a:xfrm>
              <a:off x="52947" y="931667"/>
              <a:ext cx="10141887" cy="5955541"/>
            </a:xfrm>
            <a:prstGeom prst="rect">
              <a:avLst/>
            </a:prstGeom>
          </p:spPr>
        </p:pic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49673207-DA85-D5BE-8DD6-A88142CBA1FD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1017764" y="6174751"/>
              <a:ext cx="3610387" cy="28639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rmAutofit fontScale="4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200"/>
                </a:spcAft>
              </a:pPr>
              <a:r>
                <a:rPr lang="en-US" sz="3600" dirty="0"/>
                <a:t>0            20            40            60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0FCBB034-76EA-D3D3-4826-6A2A0AA52850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6605161" y="6176113"/>
              <a:ext cx="3610387" cy="28639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rmAutofit fontScale="4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200"/>
                </a:spcAft>
              </a:pPr>
              <a:r>
                <a:rPr lang="en-US" sz="3600" dirty="0"/>
                <a:t>0           20           40          60         80</a:t>
              </a: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F95ECA5A-1EFE-D417-D8FA-B4890D5351FB}"/>
                </a:ext>
              </a:extLst>
            </p:cNvPr>
            <p:cNvSpPr txBox="1">
              <a:spLocks/>
            </p:cNvSpPr>
            <p:nvPr/>
          </p:nvSpPr>
          <p:spPr>
            <a:xfrm rot="10800000" flipV="1">
              <a:off x="6619645" y="3299564"/>
              <a:ext cx="3610387" cy="28639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rmAutofit fontScale="4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200"/>
                </a:spcAft>
              </a:pPr>
              <a:r>
                <a:rPr lang="en-US" sz="3600" dirty="0"/>
                <a:t>0          10          20          30          40         50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B643FD4B-BA85-A8D8-E90F-799BA73EA574}"/>
              </a:ext>
            </a:extLst>
          </p:cNvPr>
          <p:cNvSpPr txBox="1">
            <a:spLocks/>
          </p:cNvSpPr>
          <p:nvPr/>
        </p:nvSpPr>
        <p:spPr>
          <a:xfrm>
            <a:off x="7186579" y="3792095"/>
            <a:ext cx="2219939" cy="78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Plantae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86942D61-7477-60F6-3C0F-CAC6E8F4ECDC}"/>
              </a:ext>
            </a:extLst>
          </p:cNvPr>
          <p:cNvSpPr txBox="1">
            <a:spLocks/>
          </p:cNvSpPr>
          <p:nvPr/>
        </p:nvSpPr>
        <p:spPr>
          <a:xfrm>
            <a:off x="7267595" y="822067"/>
            <a:ext cx="2219939" cy="78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Animalia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D88EB5-622E-345F-CAE9-44143998A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461" y="-10144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Study taxon of articles that use </a:t>
            </a:r>
            <a:r>
              <a:rPr lang="en-US" sz="4000" dirty="0" err="1"/>
              <a:t>iNaturalist</a:t>
            </a:r>
            <a:r>
              <a:rPr lang="en-US" sz="4000" dirty="0"/>
              <a:t> data</a:t>
            </a:r>
          </a:p>
        </p:txBody>
      </p:sp>
      <p:pic>
        <p:nvPicPr>
          <p:cNvPr id="9" name="Picture 8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9F1F935F-92E8-5A83-F4FF-B8248BCEAE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3" t="5000" r="51296" b="87778"/>
          <a:stretch/>
        </p:blipFill>
        <p:spPr>
          <a:xfrm>
            <a:off x="10149477" y="3537678"/>
            <a:ext cx="1989576" cy="592361"/>
          </a:xfrm>
          <a:prstGeom prst="rect">
            <a:avLst/>
          </a:prstGeom>
        </p:spPr>
      </p:pic>
      <p:pic>
        <p:nvPicPr>
          <p:cNvPr id="6" name="Picture 5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2202C28B-4D8B-6815-1AB2-A0279297AB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4" t="5000" r="40149" b="89084"/>
          <a:stretch/>
        </p:blipFill>
        <p:spPr>
          <a:xfrm>
            <a:off x="10149477" y="4010658"/>
            <a:ext cx="1384300" cy="514292"/>
          </a:xfrm>
          <a:prstGeom prst="rect">
            <a:avLst/>
          </a:prstGeom>
        </p:spPr>
      </p:pic>
      <p:pic>
        <p:nvPicPr>
          <p:cNvPr id="10" name="Picture 9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70646C18-A4F1-8A4D-7F55-CBFB1D08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3" t="6467" r="29259" b="89250"/>
          <a:stretch/>
        </p:blipFill>
        <p:spPr>
          <a:xfrm>
            <a:off x="10568577" y="4455160"/>
            <a:ext cx="1338943" cy="364334"/>
          </a:xfrm>
          <a:prstGeom prst="rect">
            <a:avLst/>
          </a:prstGeom>
        </p:spPr>
      </p:pic>
      <p:pic>
        <p:nvPicPr>
          <p:cNvPr id="13" name="Picture 12" descr="A green leaf bug with red eyes&#10;&#10;Description automatically generated">
            <a:extLst>
              <a:ext uri="{FF2B5EF4-FFF2-40B4-BE49-F238E27FC236}">
                <a16:creationId xmlns:a16="http://schemas.microsoft.com/office/drawing/2014/main" id="{BD0F4052-C439-94A3-522A-5AB826B89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7257" flipH="1">
            <a:off x="10165567" y="1772070"/>
            <a:ext cx="1401887" cy="1276737"/>
          </a:xfrm>
          <a:prstGeom prst="rect">
            <a:avLst/>
          </a:prstGeom>
        </p:spPr>
      </p:pic>
      <p:pic>
        <p:nvPicPr>
          <p:cNvPr id="14" name="Picture 13" descr="A pink flower with a black background&#10;&#10;Description automatically generated">
            <a:extLst>
              <a:ext uri="{FF2B5EF4-FFF2-40B4-BE49-F238E27FC236}">
                <a16:creationId xmlns:a16="http://schemas.microsoft.com/office/drawing/2014/main" id="{E4CA0914-827D-19A8-996B-D3F7237FE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165567" y="4921350"/>
            <a:ext cx="1674633" cy="122495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9F5EAE8-4E71-EE90-3F5E-7DBF314CC443}"/>
              </a:ext>
            </a:extLst>
          </p:cNvPr>
          <p:cNvSpPr txBox="1">
            <a:spLocks/>
          </p:cNvSpPr>
          <p:nvPr/>
        </p:nvSpPr>
        <p:spPr>
          <a:xfrm>
            <a:off x="7267596" y="561339"/>
            <a:ext cx="22199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Animalia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78A29E-1BC5-7BA5-2E07-C1B58795B46C}"/>
              </a:ext>
            </a:extLst>
          </p:cNvPr>
          <p:cNvGrpSpPr/>
          <p:nvPr/>
        </p:nvGrpSpPr>
        <p:grpSpPr>
          <a:xfrm>
            <a:off x="32233" y="676820"/>
            <a:ext cx="10002052" cy="6045232"/>
            <a:chOff x="122542" y="777207"/>
            <a:chExt cx="10002052" cy="60452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983EC46-4D3C-C2B7-5CFD-DCDF23A2CA9C}"/>
                </a:ext>
              </a:extLst>
            </p:cNvPr>
            <p:cNvGrpSpPr/>
            <p:nvPr/>
          </p:nvGrpSpPr>
          <p:grpSpPr>
            <a:xfrm>
              <a:off x="122542" y="777207"/>
              <a:ext cx="10002052" cy="6045232"/>
              <a:chOff x="-3836134" y="780508"/>
              <a:chExt cx="10002052" cy="6045232"/>
            </a:xfrm>
          </p:grpSpPr>
          <p:pic>
            <p:nvPicPr>
              <p:cNvPr id="3" name="Picture 2" descr="A graph showing the number of species in the class&#10;&#10;Description automatically generated with medium confidence">
                <a:extLst>
                  <a:ext uri="{FF2B5EF4-FFF2-40B4-BE49-F238E27FC236}">
                    <a16:creationId xmlns:a16="http://schemas.microsoft.com/office/drawing/2014/main" id="{7106D21F-A9DF-C939-E069-E341222565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57" t="16111" r="1" b="41548"/>
              <a:stretch/>
            </p:blipFill>
            <p:spPr>
              <a:xfrm>
                <a:off x="-3836134" y="841976"/>
                <a:ext cx="10002052" cy="5983764"/>
              </a:xfrm>
              <a:prstGeom prst="rect">
                <a:avLst/>
              </a:prstGeom>
            </p:spPr>
          </p:pic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CE42881E-222D-9B4C-A085-A47EE77FF0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94" y="780508"/>
                <a:ext cx="3019386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dirty="0"/>
                  <a:t>Animalia</a:t>
                </a:r>
              </a:p>
            </p:txBody>
          </p:sp>
        </p:grp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847F5E2B-70F0-CF80-329C-D1144B806ECA}"/>
                </a:ext>
              </a:extLst>
            </p:cNvPr>
            <p:cNvSpPr txBox="1">
              <a:spLocks/>
            </p:cNvSpPr>
            <p:nvPr/>
          </p:nvSpPr>
          <p:spPr>
            <a:xfrm>
              <a:off x="3242453" y="5565306"/>
              <a:ext cx="6821499" cy="55425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200"/>
                </a:spcAft>
              </a:pPr>
              <a:r>
                <a:rPr lang="en-US" sz="3600" dirty="0"/>
                <a:t>0        10       20      30       40       50  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534B1F-7E51-3820-8ED9-D4CEDE9F9B38}"/>
              </a:ext>
            </a:extLst>
          </p:cNvPr>
          <p:cNvGrpSpPr/>
          <p:nvPr/>
        </p:nvGrpSpPr>
        <p:grpSpPr>
          <a:xfrm>
            <a:off x="-55228" y="1047216"/>
            <a:ext cx="10043025" cy="5724442"/>
            <a:chOff x="8226459" y="1250474"/>
            <a:chExt cx="10043025" cy="57244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4FF5034-0249-CCEC-CA2D-4B583BAD37AB}"/>
                </a:ext>
              </a:extLst>
            </p:cNvPr>
            <p:cNvGrpSpPr/>
            <p:nvPr/>
          </p:nvGrpSpPr>
          <p:grpSpPr>
            <a:xfrm>
              <a:off x="8226459" y="1250474"/>
              <a:ext cx="10043025" cy="5724442"/>
              <a:chOff x="61741" y="1162764"/>
              <a:chExt cx="10043025" cy="5493345"/>
            </a:xfrm>
          </p:grpSpPr>
          <p:pic>
            <p:nvPicPr>
              <p:cNvPr id="4" name="Picture 3" descr="A graph showing the number of species in the class&#10;&#10;Description automatically generated with medium confidence">
                <a:extLst>
                  <a:ext uri="{FF2B5EF4-FFF2-40B4-BE49-F238E27FC236}">
                    <a16:creationId xmlns:a16="http://schemas.microsoft.com/office/drawing/2014/main" id="{7B4DFD87-9C42-808E-3017-98AB2DBE50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40" t="58070"/>
              <a:stretch/>
            </p:blipFill>
            <p:spPr>
              <a:xfrm>
                <a:off x="61741" y="1162764"/>
                <a:ext cx="10043025" cy="5493345"/>
              </a:xfrm>
              <a:prstGeom prst="rect">
                <a:avLst/>
              </a:prstGeom>
            </p:spPr>
          </p:pic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E935AAC-0946-8870-D7A9-8906D6CBAB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40151" y="1162764"/>
                <a:ext cx="3025107" cy="78216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dirty="0"/>
                  <a:t>Plantae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7505CF-0D3E-A5FF-1155-CC9418360E2C}"/>
                </a:ext>
              </a:extLst>
            </p:cNvPr>
            <p:cNvSpPr/>
            <p:nvPr/>
          </p:nvSpPr>
          <p:spPr>
            <a:xfrm>
              <a:off x="11269932" y="5644172"/>
              <a:ext cx="6850791" cy="421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5A58E535-8020-DD2E-EE89-90B812948704}"/>
                </a:ext>
              </a:extLst>
            </p:cNvPr>
            <p:cNvSpPr txBox="1">
              <a:spLocks/>
            </p:cNvSpPr>
            <p:nvPr/>
          </p:nvSpPr>
          <p:spPr>
            <a:xfrm>
              <a:off x="11856710" y="5637630"/>
              <a:ext cx="6267390" cy="577574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200"/>
                </a:spcAft>
              </a:pPr>
              <a:r>
                <a:rPr lang="en-US" sz="3600" dirty="0"/>
                <a:t>0         20        40        60        80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74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63292-4D76-A1A5-1B74-55DBE38E1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Species Status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1DB525-8734-77F3-FFF7-E0AB4ACE2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5548" y="1225813"/>
            <a:ext cx="7026752" cy="5855627"/>
          </a:xfrm>
        </p:spPr>
      </p:pic>
    </p:spTree>
    <p:extLst>
      <p:ext uri="{BB962C8B-B14F-4D97-AF65-F5344CB8AC3E}">
        <p14:creationId xmlns:p14="http://schemas.microsoft.com/office/powerpoint/2010/main" val="468439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3F79-615C-9AA6-0E0A-3F8672DAD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1555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Count of topics addressed using </a:t>
            </a:r>
            <a:r>
              <a:rPr lang="en-US" sz="4000" dirty="0" err="1"/>
              <a:t>iNaturalist</a:t>
            </a:r>
            <a:r>
              <a:rPr lang="en-US" sz="4000" dirty="0"/>
              <a:t> data</a:t>
            </a:r>
          </a:p>
        </p:txBody>
      </p:sp>
      <p:pic>
        <p:nvPicPr>
          <p:cNvPr id="6" name="Picture 5" descr="A map of the state of texas&#10;&#10;Description automatically generated">
            <a:extLst>
              <a:ext uri="{FF2B5EF4-FFF2-40B4-BE49-F238E27FC236}">
                <a16:creationId xmlns:a16="http://schemas.microsoft.com/office/drawing/2014/main" id="{1E9AA9A4-BA33-F2A9-4688-C0CBC661B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1" t="1297" r="4225" b="33271"/>
          <a:stretch/>
        </p:blipFill>
        <p:spPr>
          <a:xfrm>
            <a:off x="8806602" y="1169988"/>
            <a:ext cx="3007361" cy="2692400"/>
          </a:xfrm>
          <a:prstGeom prst="rect">
            <a:avLst/>
          </a:prstGeom>
        </p:spPr>
      </p:pic>
      <p:pic>
        <p:nvPicPr>
          <p:cNvPr id="7" name="Picture 6" descr="A collage of a caterpillar&#10;&#10;Description automatically generated">
            <a:extLst>
              <a:ext uri="{FF2B5EF4-FFF2-40B4-BE49-F238E27FC236}">
                <a16:creationId xmlns:a16="http://schemas.microsoft.com/office/drawing/2014/main" id="{522EF9F7-4F69-B5A9-0C08-EFBBBE9F0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239" y="4264807"/>
            <a:ext cx="3550470" cy="2003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3369C8-12FF-CEDA-3CF2-5FBD4483A6E2}"/>
              </a:ext>
            </a:extLst>
          </p:cNvPr>
          <p:cNvSpPr txBox="1"/>
          <p:nvPr/>
        </p:nvSpPr>
        <p:spPr>
          <a:xfrm>
            <a:off x="8492067" y="6269338"/>
            <a:ext cx="36364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rgbClr val="222222"/>
                </a:solidFill>
                <a:latin typeface="Arial"/>
                <a:cs typeface="Arial"/>
              </a:rPr>
              <a:t>Davis, A. K., </a:t>
            </a:r>
            <a:r>
              <a:rPr lang="en-US" sz="800" dirty="0" err="1">
                <a:solidFill>
                  <a:srgbClr val="222222"/>
                </a:solidFill>
                <a:latin typeface="Arial"/>
                <a:cs typeface="Arial"/>
              </a:rPr>
              <a:t>Nibbelink</a:t>
            </a:r>
            <a:r>
              <a:rPr lang="en-US" sz="800" dirty="0">
                <a:solidFill>
                  <a:srgbClr val="222222"/>
                </a:solidFill>
                <a:latin typeface="Arial"/>
                <a:cs typeface="Arial"/>
              </a:rPr>
              <a:t>, N., &amp; </a:t>
            </a:r>
            <a:r>
              <a:rPr lang="en-US" sz="800" dirty="0" err="1">
                <a:solidFill>
                  <a:srgbClr val="222222"/>
                </a:solidFill>
                <a:latin typeface="Arial"/>
                <a:cs typeface="Arial"/>
              </a:rPr>
              <a:t>Deneka</a:t>
            </a:r>
            <a:r>
              <a:rPr lang="en-US" sz="800" dirty="0">
                <a:solidFill>
                  <a:srgbClr val="222222"/>
                </a:solidFill>
                <a:latin typeface="Arial"/>
                <a:cs typeface="Arial"/>
              </a:rPr>
              <a:t>, C. J. (2022). Revisiting geographic variation in melanism of monarch butterfly larvae in North America using </a:t>
            </a:r>
            <a:r>
              <a:rPr lang="en-US" sz="800" dirty="0" err="1">
                <a:solidFill>
                  <a:srgbClr val="222222"/>
                </a:solidFill>
                <a:latin typeface="Arial"/>
                <a:cs typeface="Arial"/>
              </a:rPr>
              <a:t>iNaturalist</a:t>
            </a:r>
            <a:r>
              <a:rPr lang="en-US" sz="800" dirty="0">
                <a:solidFill>
                  <a:srgbClr val="222222"/>
                </a:solidFill>
                <a:latin typeface="Arial"/>
                <a:cs typeface="Arial"/>
              </a:rPr>
              <a:t> photos. </a:t>
            </a:r>
            <a:r>
              <a:rPr lang="en-US" sz="800" i="1" dirty="0">
                <a:solidFill>
                  <a:srgbClr val="222222"/>
                </a:solidFill>
                <a:latin typeface="Arial"/>
                <a:cs typeface="Arial"/>
              </a:rPr>
              <a:t>Journal of Thermal Biology</a:t>
            </a:r>
            <a:r>
              <a:rPr lang="en-US" sz="800" dirty="0">
                <a:solidFill>
                  <a:srgbClr val="222222"/>
                </a:solidFill>
                <a:latin typeface="Arial"/>
                <a:cs typeface="Arial"/>
              </a:rPr>
              <a:t>, </a:t>
            </a:r>
            <a:r>
              <a:rPr lang="en-US" sz="800" i="1" dirty="0">
                <a:solidFill>
                  <a:srgbClr val="222222"/>
                </a:solidFill>
                <a:latin typeface="Arial"/>
                <a:cs typeface="Arial"/>
              </a:rPr>
              <a:t>110</a:t>
            </a:r>
            <a:r>
              <a:rPr lang="en-US" sz="800" dirty="0">
                <a:solidFill>
                  <a:srgbClr val="222222"/>
                </a:solidFill>
                <a:latin typeface="Arial"/>
                <a:cs typeface="Arial"/>
              </a:rPr>
              <a:t>, 103374.</a:t>
            </a:r>
            <a:endParaRPr lang="en-US" sz="800" dirty="0">
              <a:cs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B2C849-74EB-53A8-A6B9-87608932F394}"/>
              </a:ext>
            </a:extLst>
          </p:cNvPr>
          <p:cNvGrpSpPr/>
          <p:nvPr/>
        </p:nvGrpSpPr>
        <p:grpSpPr>
          <a:xfrm>
            <a:off x="5391" y="1308100"/>
            <a:ext cx="8571138" cy="5516553"/>
            <a:chOff x="5391" y="1308100"/>
            <a:chExt cx="8571138" cy="5516553"/>
          </a:xfrm>
        </p:grpSpPr>
        <p:pic>
          <p:nvPicPr>
            <p:cNvPr id="5" name="Picture 4" descr="A bar graph with text overlay&#10;&#10;Description automatically generated">
              <a:extLst>
                <a:ext uri="{FF2B5EF4-FFF2-40B4-BE49-F238E27FC236}">
                  <a16:creationId xmlns:a16="http://schemas.microsoft.com/office/drawing/2014/main" id="{3D9A2BE3-CEAE-A6B6-3698-7E3084DFB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63"/>
            <a:stretch/>
          </p:blipFill>
          <p:spPr>
            <a:xfrm>
              <a:off x="5391" y="1308100"/>
              <a:ext cx="8216900" cy="5461000"/>
            </a:xfrm>
            <a:prstGeom prst="rect">
              <a:avLst/>
            </a:prstGeom>
          </p:spPr>
        </p:pic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4FD85CDE-BC78-5300-486A-F2F49A3E4EC9}"/>
                </a:ext>
              </a:extLst>
            </p:cNvPr>
            <p:cNvSpPr txBox="1">
              <a:spLocks/>
            </p:cNvSpPr>
            <p:nvPr/>
          </p:nvSpPr>
          <p:spPr>
            <a:xfrm>
              <a:off x="2309139" y="6082295"/>
              <a:ext cx="6267390" cy="39005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rmAutofit fontScale="7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200"/>
                </a:spcAft>
              </a:pPr>
              <a:r>
                <a:rPr lang="en-US" sz="3600" dirty="0"/>
                <a:t>0                20               40  </a:t>
              </a:r>
            </a:p>
          </p:txBody>
        </p:sp>
        <p:pic>
          <p:nvPicPr>
            <p:cNvPr id="4" name="Picture 3" descr="A bar graph with text overlay&#10;&#10;Description automatically generated">
              <a:extLst>
                <a:ext uri="{FF2B5EF4-FFF2-40B4-BE49-F238E27FC236}">
                  <a16:creationId xmlns:a16="http://schemas.microsoft.com/office/drawing/2014/main" id="{AB05881A-3E69-D173-D890-59A19D4E7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83" t="92220" r="15430" b="241"/>
            <a:stretch/>
          </p:blipFill>
          <p:spPr>
            <a:xfrm>
              <a:off x="4838218" y="6377276"/>
              <a:ext cx="1979271" cy="447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462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B41F-CA4E-602B-EA4E-EBCEEBE6B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5"/>
            <a:ext cx="10515600" cy="1325563"/>
          </a:xfrm>
        </p:spPr>
        <p:txBody>
          <a:bodyPr/>
          <a:lstStyle/>
          <a:p>
            <a:r>
              <a:rPr lang="en-US" dirty="0"/>
              <a:t>Count of analyses used on </a:t>
            </a:r>
            <a:r>
              <a:rPr lang="en-US" dirty="0" err="1"/>
              <a:t>iNaturalist</a:t>
            </a:r>
            <a:r>
              <a:rPr lang="en-US" dirty="0"/>
              <a:t> data</a:t>
            </a:r>
          </a:p>
        </p:txBody>
      </p:sp>
      <p:pic>
        <p:nvPicPr>
          <p:cNvPr id="6" name="Picture 5" descr="A map of the united states with red spots&#10;&#10;Description automatically generated">
            <a:extLst>
              <a:ext uri="{FF2B5EF4-FFF2-40B4-BE49-F238E27FC236}">
                <a16:creationId xmlns:a16="http://schemas.microsoft.com/office/drawing/2014/main" id="{1F3F1B25-29AF-D860-C598-D081B8C06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91" b="342"/>
          <a:stretch/>
        </p:blipFill>
        <p:spPr>
          <a:xfrm>
            <a:off x="7908422" y="1451828"/>
            <a:ext cx="4283578" cy="2525712"/>
          </a:xfrm>
          <a:prstGeom prst="rect">
            <a:avLst/>
          </a:prstGeom>
        </p:spPr>
      </p:pic>
      <p:pic>
        <p:nvPicPr>
          <p:cNvPr id="7" name="Picture 6" descr="A close up of a butterfly&#10;&#10;Description automatically generated">
            <a:extLst>
              <a:ext uri="{FF2B5EF4-FFF2-40B4-BE49-F238E27FC236}">
                <a16:creationId xmlns:a16="http://schemas.microsoft.com/office/drawing/2014/main" id="{6C72596E-F14C-D2C2-8290-B2B8176A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300" y="4258716"/>
            <a:ext cx="1799897" cy="1178660"/>
          </a:xfrm>
          <a:prstGeom prst="rect">
            <a:avLst/>
          </a:prstGeom>
        </p:spPr>
      </p:pic>
      <p:pic>
        <p:nvPicPr>
          <p:cNvPr id="8" name="Graphic 7" descr="Magnifying glass outline">
            <a:extLst>
              <a:ext uri="{FF2B5EF4-FFF2-40B4-BE49-F238E27FC236}">
                <a16:creationId xmlns:a16="http://schemas.microsoft.com/office/drawing/2014/main" id="{FF5930A9-C835-99A6-ABA4-FB538DD89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1481" y="3720815"/>
            <a:ext cx="3121570" cy="309529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6C53ABC-1CF5-1FFC-0EE0-BAF220A2FD42}"/>
              </a:ext>
            </a:extLst>
          </p:cNvPr>
          <p:cNvGrpSpPr/>
          <p:nvPr/>
        </p:nvGrpSpPr>
        <p:grpSpPr>
          <a:xfrm>
            <a:off x="140052" y="1338197"/>
            <a:ext cx="8089900" cy="5301727"/>
            <a:chOff x="140052" y="1338197"/>
            <a:chExt cx="8089900" cy="5301727"/>
          </a:xfrm>
        </p:grpSpPr>
        <p:pic>
          <p:nvPicPr>
            <p:cNvPr id="5" name="Picture 4" descr="A bar graph with text overlay&#10;&#10;Description automatically generated">
              <a:extLst>
                <a:ext uri="{FF2B5EF4-FFF2-40B4-BE49-F238E27FC236}">
                  <a16:creationId xmlns:a16="http://schemas.microsoft.com/office/drawing/2014/main" id="{09B3BCB8-2033-301E-7A63-FA12BFF473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66"/>
            <a:stretch/>
          </p:blipFill>
          <p:spPr>
            <a:xfrm>
              <a:off x="140052" y="1338197"/>
              <a:ext cx="8089900" cy="5278685"/>
            </a:xfrm>
            <a:prstGeom prst="rect">
              <a:avLst/>
            </a:prstGeom>
          </p:spPr>
        </p:pic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1D1795DB-941E-7201-BF2B-DEC84A2C3961}"/>
                </a:ext>
              </a:extLst>
            </p:cNvPr>
            <p:cNvSpPr txBox="1">
              <a:spLocks/>
            </p:cNvSpPr>
            <p:nvPr/>
          </p:nvSpPr>
          <p:spPr>
            <a:xfrm>
              <a:off x="1700299" y="5971173"/>
              <a:ext cx="6267390" cy="39005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rmAutofit fontScale="7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200"/>
                </a:spcAft>
              </a:pPr>
              <a:r>
                <a:rPr lang="en-US" sz="3600" dirty="0"/>
                <a:t>0            10            20            30            40   </a:t>
              </a:r>
            </a:p>
          </p:txBody>
        </p:sp>
        <p:pic>
          <p:nvPicPr>
            <p:cNvPr id="9" name="Picture 8" descr="A bar graph with text overlay&#10;&#10;Description automatically generated">
              <a:extLst>
                <a:ext uri="{FF2B5EF4-FFF2-40B4-BE49-F238E27FC236}">
                  <a16:creationId xmlns:a16="http://schemas.microsoft.com/office/drawing/2014/main" id="{83B36446-F921-8362-910B-DEC5BB5AF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70" t="93092" r="28262" b="621"/>
            <a:stretch/>
          </p:blipFill>
          <p:spPr>
            <a:xfrm>
              <a:off x="4338320" y="6284324"/>
              <a:ext cx="1615440" cy="35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516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EC85-3031-8CB5-6C60-1AEDBEA58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8255"/>
            <a:ext cx="11023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iNaturalist data types and their role in the literature</a:t>
            </a:r>
            <a:endParaRPr lang="en-US" sz="4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93DE63-1919-E9C2-97CF-4BAEA41BC315}"/>
              </a:ext>
            </a:extLst>
          </p:cNvPr>
          <p:cNvSpPr txBox="1">
            <a:spLocks/>
          </p:cNvSpPr>
          <p:nvPr/>
        </p:nvSpPr>
        <p:spPr>
          <a:xfrm>
            <a:off x="3020890" y="681036"/>
            <a:ext cx="22199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Data Type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9EC3D-AD53-711E-82EA-E4766E14802F}"/>
              </a:ext>
            </a:extLst>
          </p:cNvPr>
          <p:cNvSpPr txBox="1">
            <a:spLocks/>
          </p:cNvSpPr>
          <p:nvPr/>
        </p:nvSpPr>
        <p:spPr>
          <a:xfrm>
            <a:off x="8878264" y="681035"/>
            <a:ext cx="22199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Data Role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6CEE53-0224-358E-201C-1D5AE71C8440}"/>
              </a:ext>
            </a:extLst>
          </p:cNvPr>
          <p:cNvGrpSpPr/>
          <p:nvPr/>
        </p:nvGrpSpPr>
        <p:grpSpPr>
          <a:xfrm>
            <a:off x="266729" y="1487490"/>
            <a:ext cx="11533529" cy="5352255"/>
            <a:chOff x="266729" y="1487490"/>
            <a:chExt cx="11533529" cy="53522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082835-1ABD-3D0E-E87F-D4F8E364A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14"/>
            <a:stretch/>
          </p:blipFill>
          <p:spPr>
            <a:xfrm>
              <a:off x="5956271" y="1487490"/>
              <a:ext cx="5843987" cy="53522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3F5AA5-7FD0-AE5F-1FCB-0853F1540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83"/>
            <a:stretch/>
          </p:blipFill>
          <p:spPr>
            <a:xfrm>
              <a:off x="266729" y="1487491"/>
              <a:ext cx="5829271" cy="5352254"/>
            </a:xfrm>
            <a:prstGeom prst="rect">
              <a:avLst/>
            </a:prstGeom>
          </p:spPr>
        </p:pic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2D7489BB-6AD9-E75E-4A68-051C8081B78B}"/>
                </a:ext>
              </a:extLst>
            </p:cNvPr>
            <p:cNvSpPr txBox="1">
              <a:spLocks/>
            </p:cNvSpPr>
            <p:nvPr/>
          </p:nvSpPr>
          <p:spPr>
            <a:xfrm>
              <a:off x="2065864" y="6176964"/>
              <a:ext cx="4668328" cy="27004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rmAutofit fontScale="4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200"/>
                </a:spcAft>
              </a:pPr>
              <a:r>
                <a:rPr lang="en-US" sz="3600" dirty="0"/>
                <a:t>0                20               40                60               80   </a:t>
              </a: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E58CA18D-FB69-5F08-0B53-3520A10936CF}"/>
                </a:ext>
              </a:extLst>
            </p:cNvPr>
            <p:cNvSpPr txBox="1">
              <a:spLocks/>
            </p:cNvSpPr>
            <p:nvPr/>
          </p:nvSpPr>
          <p:spPr>
            <a:xfrm>
              <a:off x="8305812" y="6176964"/>
              <a:ext cx="3361189" cy="27004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rmAutofit fontScale="4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200"/>
                </a:spcAft>
              </a:pPr>
              <a:r>
                <a:rPr lang="en-US" sz="3600" dirty="0"/>
                <a:t> 0                    20                    40                    60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8831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FB0AA-9F74-1128-A74A-90A563B84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Summarize the Use of Citizen Science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752E7FE-19BA-FA50-F4DE-5BB8278E6B9C}"/>
              </a:ext>
            </a:extLst>
          </p:cNvPr>
          <p:cNvSpPr/>
          <p:nvPr/>
        </p:nvSpPr>
        <p:spPr>
          <a:xfrm>
            <a:off x="905868" y="3469591"/>
            <a:ext cx="4611513" cy="2305756"/>
          </a:xfrm>
          <a:custGeom>
            <a:avLst/>
            <a:gdLst>
              <a:gd name="connsiteX0" fmla="*/ 0 w 4611513"/>
              <a:gd name="connsiteY0" fmla="*/ 230576 h 2305756"/>
              <a:gd name="connsiteX1" fmla="*/ 230576 w 4611513"/>
              <a:gd name="connsiteY1" fmla="*/ 0 h 2305756"/>
              <a:gd name="connsiteX2" fmla="*/ 4380937 w 4611513"/>
              <a:gd name="connsiteY2" fmla="*/ 0 h 2305756"/>
              <a:gd name="connsiteX3" fmla="*/ 4611513 w 4611513"/>
              <a:gd name="connsiteY3" fmla="*/ 230576 h 2305756"/>
              <a:gd name="connsiteX4" fmla="*/ 4611513 w 4611513"/>
              <a:gd name="connsiteY4" fmla="*/ 2075180 h 2305756"/>
              <a:gd name="connsiteX5" fmla="*/ 4380937 w 4611513"/>
              <a:gd name="connsiteY5" fmla="*/ 2305756 h 2305756"/>
              <a:gd name="connsiteX6" fmla="*/ 230576 w 4611513"/>
              <a:gd name="connsiteY6" fmla="*/ 2305756 h 2305756"/>
              <a:gd name="connsiteX7" fmla="*/ 0 w 4611513"/>
              <a:gd name="connsiteY7" fmla="*/ 2075180 h 2305756"/>
              <a:gd name="connsiteX8" fmla="*/ 0 w 4611513"/>
              <a:gd name="connsiteY8" fmla="*/ 230576 h 230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1513" h="2305756">
                <a:moveTo>
                  <a:pt x="0" y="230576"/>
                </a:moveTo>
                <a:cubicBezTo>
                  <a:pt x="0" y="103232"/>
                  <a:pt x="103232" y="0"/>
                  <a:pt x="230576" y="0"/>
                </a:cubicBezTo>
                <a:lnTo>
                  <a:pt x="4380937" y="0"/>
                </a:lnTo>
                <a:cubicBezTo>
                  <a:pt x="4508281" y="0"/>
                  <a:pt x="4611513" y="103232"/>
                  <a:pt x="4611513" y="230576"/>
                </a:cubicBezTo>
                <a:lnTo>
                  <a:pt x="4611513" y="2075180"/>
                </a:lnTo>
                <a:cubicBezTo>
                  <a:pt x="4611513" y="2202524"/>
                  <a:pt x="4508281" y="2305756"/>
                  <a:pt x="4380937" y="2305756"/>
                </a:cubicBezTo>
                <a:lnTo>
                  <a:pt x="230576" y="2305756"/>
                </a:lnTo>
                <a:cubicBezTo>
                  <a:pt x="103232" y="2305756"/>
                  <a:pt x="0" y="2202524"/>
                  <a:pt x="0" y="2075180"/>
                </a:cubicBezTo>
                <a:lnTo>
                  <a:pt x="0" y="23057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73" tIns="128493" rIns="158973" bIns="128493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 dirty="0"/>
              <a:t>Peer-reviewed </a:t>
            </a:r>
            <a:r>
              <a:rPr lang="en-US" sz="4800" dirty="0"/>
              <a:t>l</a:t>
            </a:r>
            <a:r>
              <a:rPr lang="en-US" sz="4800" kern="1200" dirty="0"/>
              <a:t>iterature 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6956AB0-1759-ED0D-A67B-6884E38CF2CF}"/>
              </a:ext>
            </a:extLst>
          </p:cNvPr>
          <p:cNvSpPr/>
          <p:nvPr/>
        </p:nvSpPr>
        <p:spPr>
          <a:xfrm>
            <a:off x="6670261" y="3469591"/>
            <a:ext cx="4611513" cy="2305756"/>
          </a:xfrm>
          <a:custGeom>
            <a:avLst/>
            <a:gdLst>
              <a:gd name="connsiteX0" fmla="*/ 0 w 4611513"/>
              <a:gd name="connsiteY0" fmla="*/ 230576 h 2305756"/>
              <a:gd name="connsiteX1" fmla="*/ 230576 w 4611513"/>
              <a:gd name="connsiteY1" fmla="*/ 0 h 2305756"/>
              <a:gd name="connsiteX2" fmla="*/ 4380937 w 4611513"/>
              <a:gd name="connsiteY2" fmla="*/ 0 h 2305756"/>
              <a:gd name="connsiteX3" fmla="*/ 4611513 w 4611513"/>
              <a:gd name="connsiteY3" fmla="*/ 230576 h 2305756"/>
              <a:gd name="connsiteX4" fmla="*/ 4611513 w 4611513"/>
              <a:gd name="connsiteY4" fmla="*/ 2075180 h 2305756"/>
              <a:gd name="connsiteX5" fmla="*/ 4380937 w 4611513"/>
              <a:gd name="connsiteY5" fmla="*/ 2305756 h 2305756"/>
              <a:gd name="connsiteX6" fmla="*/ 230576 w 4611513"/>
              <a:gd name="connsiteY6" fmla="*/ 2305756 h 2305756"/>
              <a:gd name="connsiteX7" fmla="*/ 0 w 4611513"/>
              <a:gd name="connsiteY7" fmla="*/ 2075180 h 2305756"/>
              <a:gd name="connsiteX8" fmla="*/ 0 w 4611513"/>
              <a:gd name="connsiteY8" fmla="*/ 230576 h 230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1513" h="2305756">
                <a:moveTo>
                  <a:pt x="0" y="230576"/>
                </a:moveTo>
                <a:cubicBezTo>
                  <a:pt x="0" y="103232"/>
                  <a:pt x="103232" y="0"/>
                  <a:pt x="230576" y="0"/>
                </a:cubicBezTo>
                <a:lnTo>
                  <a:pt x="4380937" y="0"/>
                </a:lnTo>
                <a:cubicBezTo>
                  <a:pt x="4508281" y="0"/>
                  <a:pt x="4611513" y="103232"/>
                  <a:pt x="4611513" y="230576"/>
                </a:cubicBezTo>
                <a:lnTo>
                  <a:pt x="4611513" y="2075180"/>
                </a:lnTo>
                <a:cubicBezTo>
                  <a:pt x="4611513" y="2202524"/>
                  <a:pt x="4508281" y="2305756"/>
                  <a:pt x="4380937" y="2305756"/>
                </a:cubicBezTo>
                <a:lnTo>
                  <a:pt x="230576" y="2305756"/>
                </a:lnTo>
                <a:cubicBezTo>
                  <a:pt x="103232" y="2305756"/>
                  <a:pt x="0" y="2202524"/>
                  <a:pt x="0" y="2075180"/>
                </a:cubicBezTo>
                <a:lnTo>
                  <a:pt x="0" y="23057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73" tIns="128493" rIns="158973" bIns="128493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/>
              <a:t>Peer-review literature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E59CA12-E93F-3005-6311-CF51DED7EFFA}"/>
              </a:ext>
            </a:extLst>
          </p:cNvPr>
          <p:cNvSpPr/>
          <p:nvPr/>
        </p:nvSpPr>
        <p:spPr>
          <a:xfrm>
            <a:off x="5956300" y="2768170"/>
            <a:ext cx="5845879" cy="3450905"/>
          </a:xfrm>
          <a:custGeom>
            <a:avLst/>
            <a:gdLst>
              <a:gd name="connsiteX0" fmla="*/ 0 w 4611513"/>
              <a:gd name="connsiteY0" fmla="*/ 230576 h 2305756"/>
              <a:gd name="connsiteX1" fmla="*/ 230576 w 4611513"/>
              <a:gd name="connsiteY1" fmla="*/ 0 h 2305756"/>
              <a:gd name="connsiteX2" fmla="*/ 4380937 w 4611513"/>
              <a:gd name="connsiteY2" fmla="*/ 0 h 2305756"/>
              <a:gd name="connsiteX3" fmla="*/ 4611513 w 4611513"/>
              <a:gd name="connsiteY3" fmla="*/ 230576 h 2305756"/>
              <a:gd name="connsiteX4" fmla="*/ 4611513 w 4611513"/>
              <a:gd name="connsiteY4" fmla="*/ 2075180 h 2305756"/>
              <a:gd name="connsiteX5" fmla="*/ 4380937 w 4611513"/>
              <a:gd name="connsiteY5" fmla="*/ 2305756 h 2305756"/>
              <a:gd name="connsiteX6" fmla="*/ 230576 w 4611513"/>
              <a:gd name="connsiteY6" fmla="*/ 2305756 h 2305756"/>
              <a:gd name="connsiteX7" fmla="*/ 0 w 4611513"/>
              <a:gd name="connsiteY7" fmla="*/ 2075180 h 2305756"/>
              <a:gd name="connsiteX8" fmla="*/ 0 w 4611513"/>
              <a:gd name="connsiteY8" fmla="*/ 230576 h 230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1513" h="2305756">
                <a:moveTo>
                  <a:pt x="0" y="230576"/>
                </a:moveTo>
                <a:cubicBezTo>
                  <a:pt x="0" y="103232"/>
                  <a:pt x="103232" y="0"/>
                  <a:pt x="230576" y="0"/>
                </a:cubicBezTo>
                <a:lnTo>
                  <a:pt x="4380937" y="0"/>
                </a:lnTo>
                <a:cubicBezTo>
                  <a:pt x="4508281" y="0"/>
                  <a:pt x="4611513" y="103232"/>
                  <a:pt x="4611513" y="230576"/>
                </a:cubicBezTo>
                <a:lnTo>
                  <a:pt x="4611513" y="2075180"/>
                </a:lnTo>
                <a:cubicBezTo>
                  <a:pt x="4611513" y="2202524"/>
                  <a:pt x="4508281" y="2305756"/>
                  <a:pt x="4380937" y="2305756"/>
                </a:cubicBezTo>
                <a:lnTo>
                  <a:pt x="230576" y="2305756"/>
                </a:lnTo>
                <a:cubicBezTo>
                  <a:pt x="103232" y="2305756"/>
                  <a:pt x="0" y="2202524"/>
                  <a:pt x="0" y="2075180"/>
                </a:cubicBezTo>
                <a:lnTo>
                  <a:pt x="0" y="230576"/>
                </a:lnTo>
                <a:close/>
              </a:path>
            </a:pathLst>
          </a:custGeom>
          <a:solidFill>
            <a:srgbClr val="4472C4"/>
          </a:solidFill>
          <a:ln w="76200">
            <a:solidFill>
              <a:srgbClr val="FF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73" tIns="128493" rIns="158973" bIns="128493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600" kern="1200" dirty="0"/>
              <a:t>Environmental Impact Statements</a:t>
            </a:r>
          </a:p>
        </p:txBody>
      </p:sp>
    </p:spTree>
    <p:extLst>
      <p:ext uri="{BB962C8B-B14F-4D97-AF65-F5344CB8AC3E}">
        <p14:creationId xmlns:p14="http://schemas.microsoft.com/office/powerpoint/2010/main" val="346676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0E86B046-D560-9597-A0AD-5F697BDA72D3}"/>
              </a:ext>
            </a:extLst>
          </p:cNvPr>
          <p:cNvSpPr/>
          <p:nvPr/>
        </p:nvSpPr>
        <p:spPr>
          <a:xfrm>
            <a:off x="3592842" y="3952055"/>
            <a:ext cx="1778000" cy="165655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87525B-15A1-E514-0683-1FAEDAB1E942}"/>
              </a:ext>
            </a:extLst>
          </p:cNvPr>
          <p:cNvSpPr/>
          <p:nvPr/>
        </p:nvSpPr>
        <p:spPr>
          <a:xfrm>
            <a:off x="584243" y="4368043"/>
            <a:ext cx="3530600" cy="192754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DE58F-7689-7E94-3C94-685DE417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Citizen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00CF1-CADD-053F-7FBE-5445A86FC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440"/>
            <a:ext cx="8996680" cy="2380615"/>
          </a:xfrm>
        </p:spPr>
        <p:txBody>
          <a:bodyPr/>
          <a:lstStyle/>
          <a:p>
            <a:r>
              <a:rPr lang="en-US" dirty="0"/>
              <a:t>Also commonly referred to as participatory science or community science</a:t>
            </a:r>
          </a:p>
          <a:p>
            <a:r>
              <a:rPr lang="en-US" dirty="0"/>
              <a:t>Involves public engagement, education, and data collection</a:t>
            </a:r>
          </a:p>
          <a:p>
            <a:r>
              <a:rPr lang="en-US" dirty="0"/>
              <a:t>Citizen science programs are interdisciplinary and result in scientific advancement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6D7992-92BA-2614-BF90-7B8F7B602A3E}"/>
              </a:ext>
            </a:extLst>
          </p:cNvPr>
          <p:cNvSpPr txBox="1">
            <a:spLocks/>
          </p:cNvSpPr>
          <p:nvPr/>
        </p:nvSpPr>
        <p:spPr>
          <a:xfrm>
            <a:off x="76200" y="6445846"/>
            <a:ext cx="670052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Jordan et al. 2015. Citizen science as a distinct field of inquiry</a:t>
            </a:r>
          </a:p>
        </p:txBody>
      </p:sp>
      <p:pic>
        <p:nvPicPr>
          <p:cNvPr id="6" name="Picture 5" descr="A green bird with wings&#10;&#10;Description automatically generated">
            <a:extLst>
              <a:ext uri="{FF2B5EF4-FFF2-40B4-BE49-F238E27FC236}">
                <a16:creationId xmlns:a16="http://schemas.microsoft.com/office/drawing/2014/main" id="{B8118EB1-FF89-5791-3E6A-03F1D9B93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445" y="3952055"/>
            <a:ext cx="1510793" cy="1510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AECB73-1E72-6B51-734C-E89F4E4CD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349" y="3484354"/>
            <a:ext cx="3473438" cy="3193267"/>
          </a:xfrm>
          <a:prstGeom prst="ellipse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6" descr="Image result for gbif">
            <a:extLst>
              <a:ext uri="{FF2B5EF4-FFF2-40B4-BE49-F238E27FC236}">
                <a16:creationId xmlns:a16="http://schemas.microsoft.com/office/drawing/2014/main" id="{3B5E094E-39A7-69D4-E0AE-EEB2DCF22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20" b="25762"/>
          <a:stretch/>
        </p:blipFill>
        <p:spPr bwMode="auto">
          <a:xfrm>
            <a:off x="750868" y="4621428"/>
            <a:ext cx="2866136" cy="139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0B1E453-BA23-0D57-8A3B-88E284E13FA8}"/>
              </a:ext>
            </a:extLst>
          </p:cNvPr>
          <p:cNvSpPr/>
          <p:nvPr/>
        </p:nvSpPr>
        <p:spPr>
          <a:xfrm>
            <a:off x="4787262" y="4707451"/>
            <a:ext cx="3148360" cy="165655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text with a dot&#10;&#10;Description automatically generated">
            <a:extLst>
              <a:ext uri="{FF2B5EF4-FFF2-40B4-BE49-F238E27FC236}">
                <a16:creationId xmlns:a16="http://schemas.microsoft.com/office/drawing/2014/main" id="{91F6122B-904C-04BB-3878-B15CC9DF1EA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50" y="4816155"/>
            <a:ext cx="2447681" cy="112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79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email&#10;&#10;Description automatically generated">
            <a:extLst>
              <a:ext uri="{FF2B5EF4-FFF2-40B4-BE49-F238E27FC236}">
                <a16:creationId xmlns:a16="http://schemas.microsoft.com/office/drawing/2014/main" id="{C6C381C6-A76F-F549-840F-83BF31EC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31" y="241300"/>
            <a:ext cx="11740937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65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D4FAF-548A-BD5F-BCCE-EFEDC401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3600"/>
              <a:t>United States National Environmental Policy Act (NEPA)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1F1622-095C-0C43-7E3E-0045D33C73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16300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4317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84737-BEB8-9DE4-0654-63A7726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91" y="483816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 dirty="0"/>
              <a:t>Environmental Impact Statement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0C4C-0736-F553-1C70-DD1D9F423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291" y="2055923"/>
            <a:ext cx="4765949" cy="335347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dirty="0"/>
              <a:t>We searched the </a:t>
            </a:r>
            <a:r>
              <a:rPr lang="en-US" sz="2400" dirty="0" err="1"/>
              <a:t>NEPAccess</a:t>
            </a:r>
            <a:r>
              <a:rPr lang="en-US" sz="2400" dirty="0"/>
              <a:t> database for EISs completed between 2012-2022 that contain the following keywords: </a:t>
            </a:r>
            <a:endParaRPr lang="en-US" sz="2400" b="1" dirty="0"/>
          </a:p>
          <a:p>
            <a:pPr lvl="1"/>
            <a:r>
              <a:rPr lang="en-US" dirty="0"/>
              <a:t>Citizen science</a:t>
            </a:r>
          </a:p>
          <a:p>
            <a:pPr lvl="1"/>
            <a:r>
              <a:rPr lang="en-US" dirty="0"/>
              <a:t>Community science</a:t>
            </a:r>
          </a:p>
          <a:p>
            <a:pPr lvl="1"/>
            <a:r>
              <a:rPr lang="en-US" dirty="0"/>
              <a:t>eBird </a:t>
            </a:r>
          </a:p>
          <a:p>
            <a:pPr lvl="1"/>
            <a:r>
              <a:rPr lang="en-US" dirty="0" err="1"/>
              <a:t>iNaturalist</a:t>
            </a:r>
            <a:endParaRPr lang="en-US" dirty="0"/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400" dirty="0"/>
              <a:t>We searched 1,355 EIS documents of which 228 were used in analysis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F56B6DA8-2E54-01E8-0ABE-C8451612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972" y="2272897"/>
            <a:ext cx="5405332" cy="26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56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6A055382-E496-48AA-7202-02718C38A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54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0586D30-8BCA-B0DD-B5E8-8AA61D96BE37}"/>
              </a:ext>
            </a:extLst>
          </p:cNvPr>
          <p:cNvGrpSpPr/>
          <p:nvPr/>
        </p:nvGrpSpPr>
        <p:grpSpPr>
          <a:xfrm>
            <a:off x="0" y="2217092"/>
            <a:ext cx="12192000" cy="3931460"/>
            <a:chOff x="-240899" y="1511167"/>
            <a:chExt cx="12026900" cy="4119346"/>
          </a:xfrm>
        </p:grpSpPr>
        <p:pic>
          <p:nvPicPr>
            <p:cNvPr id="3" name="Picture 2" descr="A graph of the number of military personnel&#10;&#10;Description automatically generated">
              <a:extLst>
                <a:ext uri="{FF2B5EF4-FFF2-40B4-BE49-F238E27FC236}">
                  <a16:creationId xmlns:a16="http://schemas.microsoft.com/office/drawing/2014/main" id="{6B7449D4-76EA-8C2A-3EF8-6F2C92CAC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222"/>
            <a:stretch/>
          </p:blipFill>
          <p:spPr>
            <a:xfrm>
              <a:off x="-240899" y="4728535"/>
              <a:ext cx="12026900" cy="901978"/>
            </a:xfrm>
            <a:prstGeom prst="rect">
              <a:avLst/>
            </a:prstGeom>
          </p:spPr>
        </p:pic>
        <p:pic>
          <p:nvPicPr>
            <p:cNvPr id="4" name="Picture 3" descr="A graph of the number of military personnel&#10;&#10;Description automatically generated">
              <a:extLst>
                <a:ext uri="{FF2B5EF4-FFF2-40B4-BE49-F238E27FC236}">
                  <a16:creationId xmlns:a16="http://schemas.microsoft.com/office/drawing/2014/main" id="{A6F1E6D1-96E2-CCC0-CEC5-5B3A35C3D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93" b="78363"/>
            <a:stretch/>
          </p:blipFill>
          <p:spPr>
            <a:xfrm>
              <a:off x="-240899" y="1511167"/>
              <a:ext cx="12026900" cy="3217368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36DD7145-A6CF-D301-6A00-1C0542EFDF9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EISs using citizen science data were present across 45 agencies</a:t>
            </a:r>
          </a:p>
        </p:txBody>
      </p:sp>
    </p:spTree>
    <p:extLst>
      <p:ext uri="{BB962C8B-B14F-4D97-AF65-F5344CB8AC3E}">
        <p14:creationId xmlns:p14="http://schemas.microsoft.com/office/powerpoint/2010/main" val="3860058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943AC-FDBE-F403-AFFE-D5AF08C46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87C162FD-B2DB-03D0-03D5-082DFC94A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14" y="0"/>
            <a:ext cx="10210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91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355A2BC5-8D58-B81F-4607-60EB99B16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14" y="0"/>
            <a:ext cx="1021097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5DEE1F-9EA6-F3B2-FED7-59CE91863AC6}"/>
              </a:ext>
            </a:extLst>
          </p:cNvPr>
          <p:cNvSpPr/>
          <p:nvPr/>
        </p:nvSpPr>
        <p:spPr>
          <a:xfrm>
            <a:off x="990514" y="0"/>
            <a:ext cx="10210972" cy="3869267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63493A-A7BE-C6F2-A83A-3919DD3BC03B}"/>
              </a:ext>
            </a:extLst>
          </p:cNvPr>
          <p:cNvSpPr/>
          <p:nvPr/>
        </p:nvSpPr>
        <p:spPr>
          <a:xfrm>
            <a:off x="6096000" y="3842657"/>
            <a:ext cx="5105486" cy="3015343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00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DF126-B99F-7E83-5225-30C09904D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F4B4B1CB-DE4A-65BA-D3B6-58FEA66C8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14" y="0"/>
            <a:ext cx="1021097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6DDC80-8CD3-DCA2-1C62-E00472AA4E15}"/>
              </a:ext>
            </a:extLst>
          </p:cNvPr>
          <p:cNvSpPr/>
          <p:nvPr/>
        </p:nvSpPr>
        <p:spPr>
          <a:xfrm>
            <a:off x="990514" y="0"/>
            <a:ext cx="10210972" cy="386715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77BC46-5E10-624C-BD8A-532923E18300}"/>
              </a:ext>
            </a:extLst>
          </p:cNvPr>
          <p:cNvSpPr/>
          <p:nvPr/>
        </p:nvSpPr>
        <p:spPr>
          <a:xfrm>
            <a:off x="990514" y="3842657"/>
            <a:ext cx="5130886" cy="3015343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08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79207-C14C-90BF-0363-4B5CBB2CC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4A9D09F-FE82-A1F7-7485-4E78E99F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14" y="0"/>
            <a:ext cx="1021097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8B0C49-530C-B673-6816-B23EFA01E083}"/>
              </a:ext>
            </a:extLst>
          </p:cNvPr>
          <p:cNvSpPr/>
          <p:nvPr/>
        </p:nvSpPr>
        <p:spPr>
          <a:xfrm>
            <a:off x="990514" y="3860800"/>
            <a:ext cx="10210972" cy="29972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78B4C-C52E-1AC0-8329-770C9453455E}"/>
              </a:ext>
            </a:extLst>
          </p:cNvPr>
          <p:cNvSpPr/>
          <p:nvPr/>
        </p:nvSpPr>
        <p:spPr>
          <a:xfrm>
            <a:off x="990514" y="0"/>
            <a:ext cx="5135119" cy="38608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87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D2A4C-18B1-1321-A54B-4B2AD54BD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0782023D-A7E4-180C-41BF-D0777663C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14" y="0"/>
            <a:ext cx="1021097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604120-33F2-A433-DEA4-76761986AA0D}"/>
              </a:ext>
            </a:extLst>
          </p:cNvPr>
          <p:cNvSpPr/>
          <p:nvPr/>
        </p:nvSpPr>
        <p:spPr>
          <a:xfrm>
            <a:off x="990514" y="3865033"/>
            <a:ext cx="10210972" cy="2992967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37283D-61F5-DF87-3C0B-E35110F736D2}"/>
              </a:ext>
            </a:extLst>
          </p:cNvPr>
          <p:cNvSpPr/>
          <p:nvPr/>
        </p:nvSpPr>
        <p:spPr>
          <a:xfrm>
            <a:off x="6096000" y="0"/>
            <a:ext cx="5105486" cy="3865033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6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6DBB5B-4B1B-F16E-A3CC-D5690404C09B}"/>
              </a:ext>
            </a:extLst>
          </p:cNvPr>
          <p:cNvSpPr/>
          <p:nvPr/>
        </p:nvSpPr>
        <p:spPr>
          <a:xfrm>
            <a:off x="5831840" y="0"/>
            <a:ext cx="6471920" cy="71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C7C257-A0ED-8F2A-1DA3-BF833F07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Growing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75369-102B-8022-E811-4C714089C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288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Advancements in technology has made citizen science more popular and accessible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47679-3818-32CD-BE2D-AFF360710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05387"/>
            <a:ext cx="5970682" cy="544722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D404BC-46C2-0C44-7675-D86BEDF9D1A6}"/>
              </a:ext>
            </a:extLst>
          </p:cNvPr>
          <p:cNvSpPr txBox="1">
            <a:spLocks/>
          </p:cNvSpPr>
          <p:nvPr/>
        </p:nvSpPr>
        <p:spPr>
          <a:xfrm>
            <a:off x="6261958" y="6176963"/>
            <a:ext cx="5970682" cy="7108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/>
              <a:t>Welvaert</a:t>
            </a:r>
            <a:r>
              <a:rPr lang="en-US" sz="2000" dirty="0"/>
              <a:t>, M, and P. Caley. 2016. Citizen surveillance for environmental monitoring: combining efforts of citizen science and crowdsourcing in a quantitative data framework. </a:t>
            </a:r>
            <a:r>
              <a:rPr lang="en-US" sz="2000" dirty="0" err="1"/>
              <a:t>SpringerPlus</a:t>
            </a:r>
            <a:r>
              <a:rPr lang="en-US" sz="2000" dirty="0"/>
              <a:t> 5:1890.</a:t>
            </a:r>
          </a:p>
        </p:txBody>
      </p:sp>
      <p:pic>
        <p:nvPicPr>
          <p:cNvPr id="8" name="Picture 7" descr="A hand holding a cell phone&#10;&#10;Description automatically generated">
            <a:extLst>
              <a:ext uri="{FF2B5EF4-FFF2-40B4-BE49-F238E27FC236}">
                <a16:creationId xmlns:a16="http://schemas.microsoft.com/office/drawing/2014/main" id="{D6BB100E-7CA8-A1D4-FEC5-027801D9C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3" b="29960"/>
          <a:stretch/>
        </p:blipFill>
        <p:spPr>
          <a:xfrm>
            <a:off x="1415849" y="3429000"/>
            <a:ext cx="3016254" cy="31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38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6D9DC6EB-8D53-7D92-B629-47B0CC8CD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58" y="0"/>
            <a:ext cx="9023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57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 descr="A close-up of a diagram&#10;&#10;Description automatically generated">
            <a:extLst>
              <a:ext uri="{FF2B5EF4-FFF2-40B4-BE49-F238E27FC236}">
                <a16:creationId xmlns:a16="http://schemas.microsoft.com/office/drawing/2014/main" id="{FCFE3D06-0F5F-B886-6380-25421937D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38823"/>
            <a:ext cx="10905066" cy="3980353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E8EE19-F85F-0D68-3439-AD57ECD0F96D}"/>
              </a:ext>
            </a:extLst>
          </p:cNvPr>
          <p:cNvSpPr txBox="1"/>
          <p:nvPr/>
        </p:nvSpPr>
        <p:spPr>
          <a:xfrm>
            <a:off x="7447948" y="5885832"/>
            <a:ext cx="950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6% </a:t>
            </a:r>
          </a:p>
        </p:txBody>
      </p:sp>
      <p:pic>
        <p:nvPicPr>
          <p:cNvPr id="3" name="Picture 2" descr="A black text with a dot&#10;&#10;Description automatically generated">
            <a:extLst>
              <a:ext uri="{FF2B5EF4-FFF2-40B4-BE49-F238E27FC236}">
                <a16:creationId xmlns:a16="http://schemas.microsoft.com/office/drawing/2014/main" id="{B0AF2428-AB10-44B4-FC04-E5AEF1F970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875" y="5780220"/>
            <a:ext cx="1666250" cy="763143"/>
          </a:xfrm>
          <a:prstGeom prst="rect">
            <a:avLst/>
          </a:prstGeom>
        </p:spPr>
      </p:pic>
      <p:pic>
        <p:nvPicPr>
          <p:cNvPr id="1026" name="Picture 2" descr="A Community for Naturalists · iNaturalist">
            <a:extLst>
              <a:ext uri="{FF2B5EF4-FFF2-40B4-BE49-F238E27FC236}">
                <a16:creationId xmlns:a16="http://schemas.microsoft.com/office/drawing/2014/main" id="{F33C6390-0686-7436-7164-DD28CD804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5" t="42072" r="9630" b="41482"/>
          <a:stretch/>
        </p:blipFill>
        <p:spPr bwMode="auto">
          <a:xfrm>
            <a:off x="8346345" y="5909558"/>
            <a:ext cx="3536551" cy="72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8C39EA-3340-D75C-C0AE-529DAB63DCC3}"/>
              </a:ext>
            </a:extLst>
          </p:cNvPr>
          <p:cNvSpPr txBox="1"/>
          <p:nvPr/>
        </p:nvSpPr>
        <p:spPr>
          <a:xfrm>
            <a:off x="4186242" y="5884851"/>
            <a:ext cx="1577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87%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0A62E5-C773-401F-2CD0-4AC149E5781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721663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0D793-68C9-F868-13B0-575226833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0" y="1005205"/>
            <a:ext cx="507492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12% of all EISs used no sighting of a species as evidence of absence of that species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C0148-3EF0-DB74-5BF2-68FADAD8F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591" y="3108276"/>
            <a:ext cx="4326409" cy="3667443"/>
          </a:xfrm>
        </p:spPr>
        <p:txBody>
          <a:bodyPr/>
          <a:lstStyle/>
          <a:p>
            <a:r>
              <a:rPr lang="en-US" dirty="0"/>
              <a:t>Worthy of future discussion</a:t>
            </a:r>
          </a:p>
          <a:p>
            <a:r>
              <a:rPr lang="en-US" dirty="0"/>
              <a:t>Not clear how they accounted for sampling effort or the </a:t>
            </a:r>
            <a:r>
              <a:rPr lang="en-US" dirty="0" err="1"/>
              <a:t>iNaturalist</a:t>
            </a:r>
            <a:r>
              <a:rPr lang="en-US" dirty="0"/>
              <a:t> location buffer for threatened species</a:t>
            </a:r>
          </a:p>
        </p:txBody>
      </p:sp>
      <p:pic>
        <p:nvPicPr>
          <p:cNvPr id="7" name="Picture 6" descr="A screenshot of a fish&#10;&#10;Description automatically generated">
            <a:extLst>
              <a:ext uri="{FF2B5EF4-FFF2-40B4-BE49-F238E27FC236}">
                <a16:creationId xmlns:a16="http://schemas.microsoft.com/office/drawing/2014/main" id="{7731DF2D-128D-E4DE-5F51-49EDBE474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2" y="249787"/>
            <a:ext cx="6226328" cy="4834451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010F7BB-FFF0-AD0C-A88E-F1C5E7DB314F}"/>
              </a:ext>
            </a:extLst>
          </p:cNvPr>
          <p:cNvSpPr/>
          <p:nvPr/>
        </p:nvSpPr>
        <p:spPr>
          <a:xfrm>
            <a:off x="2497908" y="4076516"/>
            <a:ext cx="4907279" cy="2497346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“No records of [Arkansas river shiner] have been submitted to </a:t>
            </a:r>
            <a:r>
              <a:rPr lang="en-US" sz="2400" dirty="0" err="1">
                <a:solidFill>
                  <a:schemeClr val="tx1"/>
                </a:solidFill>
              </a:rPr>
              <a:t>iNaturalist</a:t>
            </a:r>
            <a:r>
              <a:rPr lang="en-US" sz="2400" dirty="0">
                <a:solidFill>
                  <a:schemeClr val="tx1"/>
                </a:solidFill>
              </a:rPr>
              <a:t> (2021) from within or close to the landscape analysis area” (Rural Utilities Service 2022)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C3DC50-4BF3-3669-360F-0DD3BB26E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2"/>
          <a:stretch/>
        </p:blipFill>
        <p:spPr bwMode="auto">
          <a:xfrm>
            <a:off x="2628986" y="2109448"/>
            <a:ext cx="3888654" cy="175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A02DB7-A421-ED8B-2CBC-D38E5AAE65AE}"/>
              </a:ext>
            </a:extLst>
          </p:cNvPr>
          <p:cNvSpPr txBox="1"/>
          <p:nvPr/>
        </p:nvSpPr>
        <p:spPr>
          <a:xfrm>
            <a:off x="2678636" y="2109448"/>
            <a:ext cx="2123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Photo by: Ken Collins</a:t>
            </a:r>
          </a:p>
        </p:txBody>
      </p:sp>
    </p:spTree>
    <p:extLst>
      <p:ext uri="{BB962C8B-B14F-4D97-AF65-F5344CB8AC3E}">
        <p14:creationId xmlns:p14="http://schemas.microsoft.com/office/powerpoint/2010/main" val="3940118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62B130-C5AD-4ECD-3C04-A288B1173152}"/>
              </a:ext>
            </a:extLst>
          </p:cNvPr>
          <p:cNvSpPr/>
          <p:nvPr/>
        </p:nvSpPr>
        <p:spPr>
          <a:xfrm>
            <a:off x="6578396" y="297637"/>
            <a:ext cx="4933147" cy="5941611"/>
          </a:xfrm>
          <a:prstGeom prst="roundRect">
            <a:avLst>
              <a:gd name="adj" fmla="val 8927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95F73-D2E8-59C7-D636-965B8B6A946C}"/>
              </a:ext>
            </a:extLst>
          </p:cNvPr>
          <p:cNvSpPr txBox="1"/>
          <p:nvPr/>
        </p:nvSpPr>
        <p:spPr>
          <a:xfrm>
            <a:off x="7070374" y="418578"/>
            <a:ext cx="3973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Value of Citizen Science in Environmental Review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hands shaking with a black background&#10;&#10;Description automatically generated">
            <a:extLst>
              <a:ext uri="{FF2B5EF4-FFF2-40B4-BE49-F238E27FC236}">
                <a16:creationId xmlns:a16="http://schemas.microsoft.com/office/drawing/2014/main" id="{AB540838-7399-E4D0-FAE5-B80CC45329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8" r="5217"/>
          <a:stretch/>
        </p:blipFill>
        <p:spPr>
          <a:xfrm>
            <a:off x="7261023" y="1479517"/>
            <a:ext cx="3437240" cy="19477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583E74-4E91-6B31-2268-5349193DE246}"/>
              </a:ext>
            </a:extLst>
          </p:cNvPr>
          <p:cNvSpPr txBox="1"/>
          <p:nvPr/>
        </p:nvSpPr>
        <p:spPr>
          <a:xfrm rot="20439893">
            <a:off x="9339060" y="1795730"/>
            <a:ext cx="153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Volunteers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7DE8D-EE16-5450-2C67-FB605ACE7E00}"/>
              </a:ext>
            </a:extLst>
          </p:cNvPr>
          <p:cNvSpPr txBox="1"/>
          <p:nvPr/>
        </p:nvSpPr>
        <p:spPr>
          <a:xfrm rot="1330368">
            <a:off x="6802240" y="1773544"/>
            <a:ext cx="202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Agencies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74FB974-34DC-AAC7-66E8-794A76CEC261}"/>
              </a:ext>
            </a:extLst>
          </p:cNvPr>
          <p:cNvGrpSpPr/>
          <p:nvPr/>
        </p:nvGrpSpPr>
        <p:grpSpPr>
          <a:xfrm>
            <a:off x="9268725" y="3556234"/>
            <a:ext cx="1759565" cy="1599954"/>
            <a:chOff x="2968609" y="197175"/>
            <a:chExt cx="649591" cy="662374"/>
          </a:xfrm>
        </p:grpSpPr>
        <p:pic>
          <p:nvPicPr>
            <p:cNvPr id="15" name="Graphic 14" descr="Group of men with solid fill">
              <a:extLst>
                <a:ext uri="{FF2B5EF4-FFF2-40B4-BE49-F238E27FC236}">
                  <a16:creationId xmlns:a16="http://schemas.microsoft.com/office/drawing/2014/main" id="{639CA5F1-46EE-1F06-F8D2-21D3ADFCA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40930"/>
            <a:stretch/>
          </p:blipFill>
          <p:spPr>
            <a:xfrm>
              <a:off x="2968609" y="439856"/>
              <a:ext cx="649591" cy="419693"/>
            </a:xfrm>
            <a:prstGeom prst="rect">
              <a:avLst/>
            </a:prstGeom>
          </p:spPr>
        </p:pic>
        <p:pic>
          <p:nvPicPr>
            <p:cNvPr id="16" name="Graphic 15" descr="Chat with solid fill">
              <a:extLst>
                <a:ext uri="{FF2B5EF4-FFF2-40B4-BE49-F238E27FC236}">
                  <a16:creationId xmlns:a16="http://schemas.microsoft.com/office/drawing/2014/main" id="{4ED31BF4-DF29-FB57-3FBB-681E61C1D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81294" y="197175"/>
              <a:ext cx="387306" cy="38730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6CD9917-DEA4-3A76-64BB-FC27F7177452}"/>
              </a:ext>
            </a:extLst>
          </p:cNvPr>
          <p:cNvSpPr txBox="1"/>
          <p:nvPr/>
        </p:nvSpPr>
        <p:spPr>
          <a:xfrm>
            <a:off x="6770373" y="3010644"/>
            <a:ext cx="50766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Agencies interacting with volunteers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604B66-4EB1-098A-3784-E3DDF3831F72}"/>
              </a:ext>
            </a:extLst>
          </p:cNvPr>
          <p:cNvSpPr txBox="1"/>
          <p:nvPr/>
        </p:nvSpPr>
        <p:spPr>
          <a:xfrm>
            <a:off x="7083987" y="5301831"/>
            <a:ext cx="15033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More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6306E4-3AE0-04FC-3489-1A4C02488C46}"/>
              </a:ext>
            </a:extLst>
          </p:cNvPr>
          <p:cNvSpPr txBox="1"/>
          <p:nvPr/>
        </p:nvSpPr>
        <p:spPr>
          <a:xfrm>
            <a:off x="9020585" y="5188293"/>
            <a:ext cx="2436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Increased public engagement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E584BA4-AA3C-7A66-92DB-04BA3E3146CE}"/>
              </a:ext>
            </a:extLst>
          </p:cNvPr>
          <p:cNvGrpSpPr/>
          <p:nvPr/>
        </p:nvGrpSpPr>
        <p:grpSpPr>
          <a:xfrm>
            <a:off x="6926798" y="3668875"/>
            <a:ext cx="1817737" cy="1482304"/>
            <a:chOff x="1837968" y="288926"/>
            <a:chExt cx="727235" cy="5706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4C068C9-7530-7FFD-2EC9-7B0850DBCD51}"/>
                </a:ext>
              </a:extLst>
            </p:cNvPr>
            <p:cNvSpPr/>
            <p:nvPr/>
          </p:nvSpPr>
          <p:spPr>
            <a:xfrm>
              <a:off x="1855536" y="342967"/>
              <a:ext cx="666221" cy="499774"/>
            </a:xfrm>
            <a:custGeom>
              <a:avLst/>
              <a:gdLst>
                <a:gd name="connsiteX0" fmla="*/ 0 w 460375"/>
                <a:gd name="connsiteY0" fmla="*/ 504825 h 504825"/>
                <a:gd name="connsiteX1" fmla="*/ 200025 w 460375"/>
                <a:gd name="connsiteY1" fmla="*/ 244475 h 504825"/>
                <a:gd name="connsiteX2" fmla="*/ 209550 w 460375"/>
                <a:gd name="connsiteY2" fmla="*/ 327025 h 504825"/>
                <a:gd name="connsiteX3" fmla="*/ 460375 w 460375"/>
                <a:gd name="connsiteY3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375" h="504825">
                  <a:moveTo>
                    <a:pt x="0" y="504825"/>
                  </a:moveTo>
                  <a:lnTo>
                    <a:pt x="200025" y="244475"/>
                  </a:lnTo>
                  <a:lnTo>
                    <a:pt x="209550" y="327025"/>
                  </a:lnTo>
                  <a:lnTo>
                    <a:pt x="460375" y="0"/>
                  </a:lnTo>
                </a:path>
              </a:pathLst>
            </a:cu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5BF45BE-2E1F-0BF7-17E9-CC819BEC83C8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 flipV="1">
              <a:off x="2398944" y="342475"/>
              <a:ext cx="122813" cy="492"/>
            </a:xfrm>
            <a:prstGeom prst="line">
              <a:avLst/>
            </a:prstGeom>
            <a:ln w="1905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606206-48CF-8721-FEA6-645449E791AC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521757" y="342967"/>
              <a:ext cx="1" cy="106276"/>
            </a:xfrm>
            <a:prstGeom prst="line">
              <a:avLst/>
            </a:prstGeom>
            <a:ln w="1905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62B441-D379-0536-FC2D-44AA6DFF3DB6}"/>
                </a:ext>
              </a:extLst>
            </p:cNvPr>
            <p:cNvCxnSpPr>
              <a:cxnSpLocks/>
            </p:cNvCxnSpPr>
            <p:nvPr/>
          </p:nvCxnSpPr>
          <p:spPr>
            <a:xfrm>
              <a:off x="1847969" y="288926"/>
              <a:ext cx="0" cy="570623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88A01D-DA80-7422-2C06-6BA5D600C596}"/>
                </a:ext>
              </a:extLst>
            </p:cNvPr>
            <p:cNvCxnSpPr>
              <a:cxnSpLocks/>
            </p:cNvCxnSpPr>
            <p:nvPr/>
          </p:nvCxnSpPr>
          <p:spPr>
            <a:xfrm>
              <a:off x="1837968" y="853312"/>
              <a:ext cx="727235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04B1500D-3432-00DC-DDDA-2623F4D95D24}"/>
              </a:ext>
            </a:extLst>
          </p:cNvPr>
          <p:cNvSpPr txBox="1"/>
          <p:nvPr/>
        </p:nvSpPr>
        <p:spPr>
          <a:xfrm>
            <a:off x="482396" y="2041767"/>
            <a:ext cx="547385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Our results show increasing use and future potential of citizen science in environmental review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9D40F7BF-B85C-AFB8-D682-C9468CC0DD0D}"/>
              </a:ext>
            </a:extLst>
          </p:cNvPr>
          <p:cNvSpPr txBox="1">
            <a:spLocks/>
          </p:cNvSpPr>
          <p:nvPr/>
        </p:nvSpPr>
        <p:spPr>
          <a:xfrm>
            <a:off x="459211" y="418578"/>
            <a:ext cx="598853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of Citizen Science in Environmental Review</a:t>
            </a:r>
          </a:p>
        </p:txBody>
      </p:sp>
      <p:pic>
        <p:nvPicPr>
          <p:cNvPr id="100" name="Picture 99" descr="A couple of people in a field&#10;&#10;Description automatically generated">
            <a:extLst>
              <a:ext uri="{FF2B5EF4-FFF2-40B4-BE49-F238E27FC236}">
                <a16:creationId xmlns:a16="http://schemas.microsoft.com/office/drawing/2014/main" id="{359FD3AC-46C1-B9F1-8930-C17DF71ABF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8" t="44945" r="25427" b="-1"/>
          <a:stretch/>
        </p:blipFill>
        <p:spPr>
          <a:xfrm flipH="1">
            <a:off x="-1275005" y="3483582"/>
            <a:ext cx="6294625" cy="377573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2330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EBBD-67EE-B221-B09C-B0F4E2AB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927"/>
            <a:ext cx="10515600" cy="1325563"/>
          </a:xfrm>
        </p:spPr>
        <p:txBody>
          <a:bodyPr/>
          <a:lstStyle/>
          <a:p>
            <a:r>
              <a:rPr lang="en-US" dirty="0"/>
              <a:t>Future of Citizen Science in Environmental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4C230-89B1-407B-7109-09970F41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4926"/>
            <a:ext cx="10515600" cy="1063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future of citizen science use in environmental consulting is worthy of further discussion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16FF695-B4B4-1DB8-C9BC-CD5E86E8890B}"/>
              </a:ext>
            </a:extLst>
          </p:cNvPr>
          <p:cNvSpPr/>
          <p:nvPr/>
        </p:nvSpPr>
        <p:spPr>
          <a:xfrm>
            <a:off x="294628" y="3295984"/>
            <a:ext cx="11775452" cy="2743200"/>
          </a:xfrm>
          <a:prstGeom prst="roundRect">
            <a:avLst>
              <a:gd name="adj" fmla="val 9523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4B7AC-3EB7-A769-897E-829D46B2E04B}"/>
              </a:ext>
            </a:extLst>
          </p:cNvPr>
          <p:cNvSpPr txBox="1"/>
          <p:nvPr/>
        </p:nvSpPr>
        <p:spPr>
          <a:xfrm>
            <a:off x="294628" y="5026719"/>
            <a:ext cx="5309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Consider the extent that citizen science participants are willing to share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C04D8D-2E76-CAA5-023A-ADDA21C7DAB3}"/>
              </a:ext>
            </a:extLst>
          </p:cNvPr>
          <p:cNvGrpSpPr/>
          <p:nvPr/>
        </p:nvGrpSpPr>
        <p:grpSpPr>
          <a:xfrm>
            <a:off x="777697" y="3243797"/>
            <a:ext cx="4088511" cy="1760623"/>
            <a:chOff x="4321027" y="5181616"/>
            <a:chExt cx="1007004" cy="439807"/>
          </a:xfrm>
        </p:grpSpPr>
        <p:pic>
          <p:nvPicPr>
            <p:cNvPr id="23" name="Graphic 22" descr="Stop with solid fill">
              <a:extLst>
                <a:ext uri="{FF2B5EF4-FFF2-40B4-BE49-F238E27FC236}">
                  <a16:creationId xmlns:a16="http://schemas.microsoft.com/office/drawing/2014/main" id="{DBB5CD64-EDFA-79A8-A4E1-CF3624DBB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21027" y="5188114"/>
              <a:ext cx="415738" cy="415738"/>
            </a:xfrm>
            <a:prstGeom prst="rect">
              <a:avLst/>
            </a:prstGeom>
          </p:spPr>
        </p:pic>
        <p:pic>
          <p:nvPicPr>
            <p:cNvPr id="24" name="Graphic 23" descr="Thumbs up sign with solid fill">
              <a:extLst>
                <a:ext uri="{FF2B5EF4-FFF2-40B4-BE49-F238E27FC236}">
                  <a16:creationId xmlns:a16="http://schemas.microsoft.com/office/drawing/2014/main" id="{145E16BD-762F-5650-6AE6-F5C6D674F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2063"/>
            <a:stretch/>
          </p:blipFill>
          <p:spPr>
            <a:xfrm rot="21169995">
              <a:off x="5038580" y="5181616"/>
              <a:ext cx="289451" cy="426060"/>
            </a:xfrm>
            <a:prstGeom prst="rect">
              <a:avLst/>
            </a:prstGeom>
          </p:spPr>
        </p:pic>
        <p:pic>
          <p:nvPicPr>
            <p:cNvPr id="25" name="Graphic 24" descr="Group of men with solid fill">
              <a:extLst>
                <a:ext uri="{FF2B5EF4-FFF2-40B4-BE49-F238E27FC236}">
                  <a16:creationId xmlns:a16="http://schemas.microsoft.com/office/drawing/2014/main" id="{5D47298C-1D6D-55E2-C7D9-DD85A901B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40930"/>
            <a:stretch/>
          </p:blipFill>
          <p:spPr>
            <a:xfrm>
              <a:off x="4518079" y="5201730"/>
              <a:ext cx="649591" cy="419693"/>
            </a:xfrm>
            <a:prstGeom prst="rect">
              <a:avLst/>
            </a:prstGeom>
          </p:spPr>
        </p:pic>
      </p:grpSp>
      <p:pic>
        <p:nvPicPr>
          <p:cNvPr id="26" name="Graphic 25" descr="Research with solid fill">
            <a:extLst>
              <a:ext uri="{FF2B5EF4-FFF2-40B4-BE49-F238E27FC236}">
                <a16:creationId xmlns:a16="http://schemas.microsoft.com/office/drawing/2014/main" id="{4769C701-7453-DE65-CD94-CDBFB28F67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1094" y="3676525"/>
            <a:ext cx="1492815" cy="14928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8E6F880-54F9-9B47-7FCE-FC8855EDE72D}"/>
              </a:ext>
            </a:extLst>
          </p:cNvPr>
          <p:cNvSpPr txBox="1"/>
          <p:nvPr/>
        </p:nvSpPr>
        <p:spPr>
          <a:xfrm>
            <a:off x="7215497" y="3885942"/>
            <a:ext cx="48545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Nuanced understanding of the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AAF085-AA1B-8F42-7275-FB56B46DF4E3}"/>
              </a:ext>
            </a:extLst>
          </p:cNvPr>
          <p:cNvSpPr txBox="1"/>
          <p:nvPr/>
        </p:nvSpPr>
        <p:spPr>
          <a:xfrm>
            <a:off x="7242744" y="4492155"/>
            <a:ext cx="43183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Appropriate statistical analyses</a:t>
            </a:r>
          </a:p>
        </p:txBody>
      </p:sp>
      <p:pic>
        <p:nvPicPr>
          <p:cNvPr id="29" name="Graphic 28" descr="Checkbox Checked with solid fill">
            <a:extLst>
              <a:ext uri="{FF2B5EF4-FFF2-40B4-BE49-F238E27FC236}">
                <a16:creationId xmlns:a16="http://schemas.microsoft.com/office/drawing/2014/main" id="{9037DE87-ECF8-A0EB-27EB-3CC88A499F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32432" y="4337586"/>
            <a:ext cx="769440" cy="769440"/>
          </a:xfrm>
          <a:prstGeom prst="rect">
            <a:avLst/>
          </a:prstGeom>
        </p:spPr>
      </p:pic>
      <p:pic>
        <p:nvPicPr>
          <p:cNvPr id="30" name="Graphic 29" descr="Checkbox Checked with solid fill">
            <a:extLst>
              <a:ext uri="{FF2B5EF4-FFF2-40B4-BE49-F238E27FC236}">
                <a16:creationId xmlns:a16="http://schemas.microsoft.com/office/drawing/2014/main" id="{85D26A7A-0867-2310-D381-170E48B1B5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39415" y="3716097"/>
            <a:ext cx="723454" cy="72345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658BE97-B6A7-2F79-BBFF-6B56A96CD32A}"/>
              </a:ext>
            </a:extLst>
          </p:cNvPr>
          <p:cNvSpPr txBox="1"/>
          <p:nvPr/>
        </p:nvSpPr>
        <p:spPr>
          <a:xfrm>
            <a:off x="6025337" y="5169340"/>
            <a:ext cx="57251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Ensure conclusions are scientifically sound</a:t>
            </a:r>
          </a:p>
        </p:txBody>
      </p:sp>
    </p:spTree>
    <p:extLst>
      <p:ext uri="{BB962C8B-B14F-4D97-AF65-F5344CB8AC3E}">
        <p14:creationId xmlns:p14="http://schemas.microsoft.com/office/powerpoint/2010/main" val="4291048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69CD4-7E4A-5F83-0D78-80B73AD76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C63776-6D65-C3C4-0698-3823032DEA9F}"/>
              </a:ext>
            </a:extLst>
          </p:cNvPr>
          <p:cNvSpPr/>
          <p:nvPr/>
        </p:nvSpPr>
        <p:spPr>
          <a:xfrm>
            <a:off x="-130629" y="-1"/>
            <a:ext cx="622662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800" dirty="0"/>
              <a:t>How can we ensure conclusions made on citizen science data are scientifically sound?</a:t>
            </a:r>
            <a:endParaRPr lang="en-US" sz="1600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32266AD-168C-B9A5-5D1E-32ABF9D615C8}"/>
              </a:ext>
            </a:extLst>
          </p:cNvPr>
          <p:cNvSpPr/>
          <p:nvPr/>
        </p:nvSpPr>
        <p:spPr>
          <a:xfrm>
            <a:off x="197377" y="4372903"/>
            <a:ext cx="5465684" cy="2385100"/>
          </a:xfrm>
          <a:prstGeom prst="roundRect">
            <a:avLst>
              <a:gd name="adj" fmla="val 1108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95D1F030-1717-D12C-844C-4EDD253F73ED}"/>
              </a:ext>
            </a:extLst>
          </p:cNvPr>
          <p:cNvSpPr/>
          <p:nvPr/>
        </p:nvSpPr>
        <p:spPr>
          <a:xfrm>
            <a:off x="6491516" y="5599516"/>
            <a:ext cx="5465684" cy="113777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9688E3A-7C14-EC00-DEFB-1699B7E7B250}"/>
              </a:ext>
            </a:extLst>
          </p:cNvPr>
          <p:cNvSpPr/>
          <p:nvPr/>
        </p:nvSpPr>
        <p:spPr>
          <a:xfrm>
            <a:off x="6476472" y="4394847"/>
            <a:ext cx="5465684" cy="11158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4141A9A-24B8-2983-55E5-F39BD952FE71}"/>
              </a:ext>
            </a:extLst>
          </p:cNvPr>
          <p:cNvSpPr/>
          <p:nvPr/>
        </p:nvSpPr>
        <p:spPr>
          <a:xfrm>
            <a:off x="6473961" y="3145438"/>
            <a:ext cx="5465684" cy="113777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01B539E-A0E8-DD95-8E86-5C954F59363E}"/>
              </a:ext>
            </a:extLst>
          </p:cNvPr>
          <p:cNvSpPr/>
          <p:nvPr/>
        </p:nvSpPr>
        <p:spPr>
          <a:xfrm>
            <a:off x="6489005" y="1918661"/>
            <a:ext cx="5465684" cy="113777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3E000DE-E826-62F6-47B3-1173FDA54E99}"/>
              </a:ext>
            </a:extLst>
          </p:cNvPr>
          <p:cNvSpPr/>
          <p:nvPr/>
        </p:nvSpPr>
        <p:spPr>
          <a:xfrm>
            <a:off x="4572001" y="185099"/>
            <a:ext cx="2971800" cy="151654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Citizen Science is becoming more commonly used!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7BCD66E-E081-5BA4-F56F-9DB27F8FFF0A}"/>
              </a:ext>
            </a:extLst>
          </p:cNvPr>
          <p:cNvSpPr txBox="1">
            <a:spLocks/>
          </p:cNvSpPr>
          <p:nvPr/>
        </p:nvSpPr>
        <p:spPr>
          <a:xfrm>
            <a:off x="7280002" y="707149"/>
            <a:ext cx="4237612" cy="104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Research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7FE3BD2-94D3-C5C5-77D2-70BF6256BA88}"/>
              </a:ext>
            </a:extLst>
          </p:cNvPr>
          <p:cNvSpPr txBox="1">
            <a:spLocks/>
          </p:cNvSpPr>
          <p:nvPr/>
        </p:nvSpPr>
        <p:spPr>
          <a:xfrm>
            <a:off x="249843" y="707149"/>
            <a:ext cx="4237612" cy="1665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Policy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EA0434-9F7C-49EC-01AD-EB50B281F612}"/>
              </a:ext>
            </a:extLst>
          </p:cNvPr>
          <p:cNvSpPr txBox="1">
            <a:spLocks/>
          </p:cNvSpPr>
          <p:nvPr/>
        </p:nvSpPr>
        <p:spPr>
          <a:xfrm>
            <a:off x="8122390" y="2036454"/>
            <a:ext cx="3847671" cy="104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Citizen science contributes to important scientific research (2,560 articles and growing!)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40411B-4030-1E32-4584-51ED9E2337A9}"/>
              </a:ext>
            </a:extLst>
          </p:cNvPr>
          <p:cNvSpPr txBox="1"/>
          <p:nvPr/>
        </p:nvSpPr>
        <p:spPr>
          <a:xfrm>
            <a:off x="7685411" y="3224178"/>
            <a:ext cx="42692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Similar trends between articles that use </a:t>
            </a:r>
            <a:r>
              <a:rPr lang="en-US" sz="2000" dirty="0" err="1"/>
              <a:t>iNaturalist</a:t>
            </a:r>
            <a:r>
              <a:rPr lang="en-US" sz="2000" dirty="0"/>
              <a:t> and </a:t>
            </a:r>
            <a:r>
              <a:rPr lang="en-US" sz="2000" dirty="0" err="1"/>
              <a:t>iNaturalist</a:t>
            </a:r>
            <a:r>
              <a:rPr lang="en-US" sz="2000" dirty="0"/>
              <a:t> observations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982096-9A7E-4210-239A-4AA1507F6588}"/>
              </a:ext>
            </a:extLst>
          </p:cNvPr>
          <p:cNvSpPr txBox="1"/>
          <p:nvPr/>
        </p:nvSpPr>
        <p:spPr>
          <a:xfrm>
            <a:off x="7694230" y="4412940"/>
            <a:ext cx="38377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Many uses of citizen science data with the most popular being species ranges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0E7D2F-F501-C8E0-EFC3-4B05D527667D}"/>
              </a:ext>
            </a:extLst>
          </p:cNvPr>
          <p:cNvSpPr txBox="1"/>
          <p:nvPr/>
        </p:nvSpPr>
        <p:spPr>
          <a:xfrm>
            <a:off x="7694230" y="5691684"/>
            <a:ext cx="42692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Citizen science often supplements professionally collected data or other data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764107-6E97-87B1-D152-7E2B23A35D57}"/>
              </a:ext>
            </a:extLst>
          </p:cNvPr>
          <p:cNvSpPr txBox="1"/>
          <p:nvPr/>
        </p:nvSpPr>
        <p:spPr>
          <a:xfrm>
            <a:off x="1184906" y="5006316"/>
            <a:ext cx="39188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Are citizen scientists willing to share their data for EISs?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626A30-8E92-36DF-DCA0-DA704DE88CB7}"/>
              </a:ext>
            </a:extLst>
          </p:cNvPr>
          <p:cNvSpPr txBox="1"/>
          <p:nvPr/>
        </p:nvSpPr>
        <p:spPr>
          <a:xfrm>
            <a:off x="66769" y="5845573"/>
            <a:ext cx="53084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How can we ensure conclusions made on citizen science data are scientifically sound?</a:t>
            </a:r>
          </a:p>
        </p:txBody>
      </p:sp>
      <p:pic>
        <p:nvPicPr>
          <p:cNvPr id="38" name="Graphic 37" descr="Questions with solid fill">
            <a:extLst>
              <a:ext uri="{FF2B5EF4-FFF2-40B4-BE49-F238E27FC236}">
                <a16:creationId xmlns:a16="http://schemas.microsoft.com/office/drawing/2014/main" id="{0FE994B0-CE4D-67CB-A2B2-5D1E87529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489" y="4554886"/>
            <a:ext cx="1264921" cy="126492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ED0DAA-D5AC-5D61-DCFA-5479C5FA29CA}"/>
              </a:ext>
            </a:extLst>
          </p:cNvPr>
          <p:cNvSpPr txBox="1"/>
          <p:nvPr/>
        </p:nvSpPr>
        <p:spPr>
          <a:xfrm>
            <a:off x="1215566" y="4446571"/>
            <a:ext cx="39188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3200" b="1" dirty="0"/>
              <a:t>Questions</a:t>
            </a:r>
          </a:p>
        </p:txBody>
      </p:sp>
      <p:pic>
        <p:nvPicPr>
          <p:cNvPr id="50" name="Graphic 49" descr="Document outline">
            <a:extLst>
              <a:ext uri="{FF2B5EF4-FFF2-40B4-BE49-F238E27FC236}">
                <a16:creationId xmlns:a16="http://schemas.microsoft.com/office/drawing/2014/main" id="{B0AF5E2B-8DEE-378F-9AA6-F17324091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4781" y="1988754"/>
            <a:ext cx="970750" cy="970750"/>
          </a:xfrm>
          <a:prstGeom prst="rect">
            <a:avLst/>
          </a:prstGeom>
        </p:spPr>
      </p:pic>
      <p:pic>
        <p:nvPicPr>
          <p:cNvPr id="55" name="Graphic 54" descr="Statistics with solid fill">
            <a:extLst>
              <a:ext uri="{FF2B5EF4-FFF2-40B4-BE49-F238E27FC236}">
                <a16:creationId xmlns:a16="http://schemas.microsoft.com/office/drawing/2014/main" id="{BDD686A1-6333-B884-475D-B8BFBE5C72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4781" y="3174446"/>
            <a:ext cx="1088972" cy="1088972"/>
          </a:xfrm>
          <a:prstGeom prst="rect">
            <a:avLst/>
          </a:prstGeom>
        </p:spPr>
      </p:pic>
      <p:pic>
        <p:nvPicPr>
          <p:cNvPr id="57" name="Graphic 56" descr="North America with solid fill">
            <a:extLst>
              <a:ext uri="{FF2B5EF4-FFF2-40B4-BE49-F238E27FC236}">
                <a16:creationId xmlns:a16="http://schemas.microsoft.com/office/drawing/2014/main" id="{735E0AD1-A80C-596E-9A04-25693D6DABB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0682" t="52805" r="40107" b="27363"/>
          <a:stretch/>
        </p:blipFill>
        <p:spPr>
          <a:xfrm>
            <a:off x="6663495" y="4475562"/>
            <a:ext cx="1398466" cy="949525"/>
          </a:xfrm>
          <a:prstGeom prst="rect">
            <a:avLst/>
          </a:prstGeom>
        </p:spPr>
      </p:pic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FF2156E-DABF-D922-64B7-F071A95CC313}"/>
              </a:ext>
            </a:extLst>
          </p:cNvPr>
          <p:cNvSpPr/>
          <p:nvPr/>
        </p:nvSpPr>
        <p:spPr>
          <a:xfrm>
            <a:off x="6951361" y="4803091"/>
            <a:ext cx="889000" cy="512233"/>
          </a:xfrm>
          <a:custGeom>
            <a:avLst/>
            <a:gdLst>
              <a:gd name="connsiteX0" fmla="*/ 351366 w 889000"/>
              <a:gd name="connsiteY0" fmla="*/ 366183 h 512233"/>
              <a:gd name="connsiteX1" fmla="*/ 478366 w 889000"/>
              <a:gd name="connsiteY1" fmla="*/ 298450 h 512233"/>
              <a:gd name="connsiteX2" fmla="*/ 613833 w 889000"/>
              <a:gd name="connsiteY2" fmla="*/ 302683 h 512233"/>
              <a:gd name="connsiteX3" fmla="*/ 698500 w 889000"/>
              <a:gd name="connsiteY3" fmla="*/ 294216 h 512233"/>
              <a:gd name="connsiteX4" fmla="*/ 774700 w 889000"/>
              <a:gd name="connsiteY4" fmla="*/ 281516 h 512233"/>
              <a:gd name="connsiteX5" fmla="*/ 836083 w 889000"/>
              <a:gd name="connsiteY5" fmla="*/ 205316 h 512233"/>
              <a:gd name="connsiteX6" fmla="*/ 889000 w 889000"/>
              <a:gd name="connsiteY6" fmla="*/ 124883 h 512233"/>
              <a:gd name="connsiteX7" fmla="*/ 853016 w 889000"/>
              <a:gd name="connsiteY7" fmla="*/ 33866 h 512233"/>
              <a:gd name="connsiteX8" fmla="*/ 749300 w 889000"/>
              <a:gd name="connsiteY8" fmla="*/ 23283 h 512233"/>
              <a:gd name="connsiteX9" fmla="*/ 649816 w 889000"/>
              <a:gd name="connsiteY9" fmla="*/ 0 h 512233"/>
              <a:gd name="connsiteX10" fmla="*/ 505883 w 889000"/>
              <a:gd name="connsiteY10" fmla="*/ 86783 h 512233"/>
              <a:gd name="connsiteX11" fmla="*/ 425450 w 889000"/>
              <a:gd name="connsiteY11" fmla="*/ 137583 h 512233"/>
              <a:gd name="connsiteX12" fmla="*/ 304800 w 889000"/>
              <a:gd name="connsiteY12" fmla="*/ 192616 h 512233"/>
              <a:gd name="connsiteX13" fmla="*/ 143933 w 889000"/>
              <a:gd name="connsiteY13" fmla="*/ 209550 h 512233"/>
              <a:gd name="connsiteX14" fmla="*/ 33866 w 889000"/>
              <a:gd name="connsiteY14" fmla="*/ 239183 h 512233"/>
              <a:gd name="connsiteX15" fmla="*/ 0 w 889000"/>
              <a:gd name="connsiteY15" fmla="*/ 294216 h 512233"/>
              <a:gd name="connsiteX16" fmla="*/ 65616 w 889000"/>
              <a:gd name="connsiteY16" fmla="*/ 438150 h 512233"/>
              <a:gd name="connsiteX17" fmla="*/ 152400 w 889000"/>
              <a:gd name="connsiteY17" fmla="*/ 491066 h 512233"/>
              <a:gd name="connsiteX18" fmla="*/ 220133 w 889000"/>
              <a:gd name="connsiteY18" fmla="*/ 512233 h 512233"/>
              <a:gd name="connsiteX19" fmla="*/ 281516 w 889000"/>
              <a:gd name="connsiteY19" fmla="*/ 493183 h 512233"/>
              <a:gd name="connsiteX20" fmla="*/ 323850 w 889000"/>
              <a:gd name="connsiteY20" fmla="*/ 412750 h 512233"/>
              <a:gd name="connsiteX21" fmla="*/ 351366 w 889000"/>
              <a:gd name="connsiteY21" fmla="*/ 366183 h 51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89000" h="512233">
                <a:moveTo>
                  <a:pt x="351366" y="366183"/>
                </a:moveTo>
                <a:lnTo>
                  <a:pt x="478366" y="298450"/>
                </a:lnTo>
                <a:lnTo>
                  <a:pt x="613833" y="302683"/>
                </a:lnTo>
                <a:lnTo>
                  <a:pt x="698500" y="294216"/>
                </a:lnTo>
                <a:lnTo>
                  <a:pt x="774700" y="281516"/>
                </a:lnTo>
                <a:lnTo>
                  <a:pt x="836083" y="205316"/>
                </a:lnTo>
                <a:lnTo>
                  <a:pt x="889000" y="124883"/>
                </a:lnTo>
                <a:lnTo>
                  <a:pt x="853016" y="33866"/>
                </a:lnTo>
                <a:lnTo>
                  <a:pt x="749300" y="23283"/>
                </a:lnTo>
                <a:lnTo>
                  <a:pt x="649816" y="0"/>
                </a:lnTo>
                <a:lnTo>
                  <a:pt x="505883" y="86783"/>
                </a:lnTo>
                <a:lnTo>
                  <a:pt x="425450" y="137583"/>
                </a:lnTo>
                <a:lnTo>
                  <a:pt x="304800" y="192616"/>
                </a:lnTo>
                <a:lnTo>
                  <a:pt x="143933" y="209550"/>
                </a:lnTo>
                <a:lnTo>
                  <a:pt x="33866" y="239183"/>
                </a:lnTo>
                <a:lnTo>
                  <a:pt x="0" y="294216"/>
                </a:lnTo>
                <a:lnTo>
                  <a:pt x="65616" y="438150"/>
                </a:lnTo>
                <a:lnTo>
                  <a:pt x="152400" y="491066"/>
                </a:lnTo>
                <a:lnTo>
                  <a:pt x="220133" y="512233"/>
                </a:lnTo>
                <a:lnTo>
                  <a:pt x="281516" y="493183"/>
                </a:lnTo>
                <a:lnTo>
                  <a:pt x="323850" y="412750"/>
                </a:lnTo>
                <a:lnTo>
                  <a:pt x="351366" y="36618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Graphic 60" descr="Handshake with solid fill">
            <a:extLst>
              <a:ext uri="{FF2B5EF4-FFF2-40B4-BE49-F238E27FC236}">
                <a16:creationId xmlns:a16="http://schemas.microsoft.com/office/drawing/2014/main" id="{0ACD477E-DDCB-B412-17E2-D5C8D475F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2056" y="5540241"/>
            <a:ext cx="1247609" cy="1247609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DCB9075-C09D-EBF0-E3DA-7B3D14AEFE52}"/>
              </a:ext>
            </a:extLst>
          </p:cNvPr>
          <p:cNvSpPr/>
          <p:nvPr/>
        </p:nvSpPr>
        <p:spPr>
          <a:xfrm>
            <a:off x="206629" y="1928127"/>
            <a:ext cx="5465684" cy="11377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Users with solid fill">
            <a:extLst>
              <a:ext uri="{FF2B5EF4-FFF2-40B4-BE49-F238E27FC236}">
                <a16:creationId xmlns:a16="http://schemas.microsoft.com/office/drawing/2014/main" id="{2DB5AE50-D9F2-97BF-68AA-CD3BEAD5E8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533" y="1983995"/>
            <a:ext cx="1036835" cy="103683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E70A52-81AE-0D54-2E49-94FE2211E984}"/>
              </a:ext>
            </a:extLst>
          </p:cNvPr>
          <p:cNvSpPr txBox="1">
            <a:spLocks/>
          </p:cNvSpPr>
          <p:nvPr/>
        </p:nvSpPr>
        <p:spPr>
          <a:xfrm>
            <a:off x="1649997" y="2126119"/>
            <a:ext cx="3387118" cy="459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Citizen science involves the public in the EISs process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90B3114-3347-7266-7EED-695EEBA92ECC}"/>
              </a:ext>
            </a:extLst>
          </p:cNvPr>
          <p:cNvSpPr/>
          <p:nvPr/>
        </p:nvSpPr>
        <p:spPr>
          <a:xfrm>
            <a:off x="211284" y="3151923"/>
            <a:ext cx="5465684" cy="11377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3B2339-E92B-4009-A9EE-F7162775921C}"/>
              </a:ext>
            </a:extLst>
          </p:cNvPr>
          <p:cNvSpPr txBox="1"/>
          <p:nvPr/>
        </p:nvSpPr>
        <p:spPr>
          <a:xfrm>
            <a:off x="1269293" y="3313340"/>
            <a:ext cx="38359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Citizen science increases data that can be used for EISs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D032C64-A439-D1E5-7F98-2B09BA15AFF8}"/>
              </a:ext>
            </a:extLst>
          </p:cNvPr>
          <p:cNvGrpSpPr/>
          <p:nvPr/>
        </p:nvGrpSpPr>
        <p:grpSpPr>
          <a:xfrm>
            <a:off x="480911" y="3347506"/>
            <a:ext cx="835326" cy="733634"/>
            <a:chOff x="4111378" y="2674249"/>
            <a:chExt cx="723922" cy="564389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612A7C-D969-7855-6E19-D96C208E68C2}"/>
                </a:ext>
              </a:extLst>
            </p:cNvPr>
            <p:cNvSpPr/>
            <p:nvPr/>
          </p:nvSpPr>
          <p:spPr>
            <a:xfrm>
              <a:off x="4120743" y="2728292"/>
              <a:ext cx="671112" cy="510346"/>
            </a:xfrm>
            <a:custGeom>
              <a:avLst/>
              <a:gdLst>
                <a:gd name="connsiteX0" fmla="*/ 0 w 460375"/>
                <a:gd name="connsiteY0" fmla="*/ 504825 h 504825"/>
                <a:gd name="connsiteX1" fmla="*/ 200025 w 460375"/>
                <a:gd name="connsiteY1" fmla="*/ 244475 h 504825"/>
                <a:gd name="connsiteX2" fmla="*/ 209550 w 460375"/>
                <a:gd name="connsiteY2" fmla="*/ 327025 h 504825"/>
                <a:gd name="connsiteX3" fmla="*/ 460375 w 460375"/>
                <a:gd name="connsiteY3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375" h="504825">
                  <a:moveTo>
                    <a:pt x="0" y="504825"/>
                  </a:moveTo>
                  <a:lnTo>
                    <a:pt x="200025" y="244475"/>
                  </a:lnTo>
                  <a:lnTo>
                    <a:pt x="209550" y="327025"/>
                  </a:lnTo>
                  <a:lnTo>
                    <a:pt x="460375" y="0"/>
                  </a:lnTo>
                </a:path>
              </a:pathLst>
            </a:cu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969C9A3-CA33-BFCD-E328-7039E3033845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 flipH="1" flipV="1">
              <a:off x="4669041" y="2727800"/>
              <a:ext cx="122814" cy="492"/>
            </a:xfrm>
            <a:prstGeom prst="line">
              <a:avLst/>
            </a:prstGeom>
            <a:ln w="5715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E67C25B-2714-8A61-069F-1ECE6C9828F4}"/>
                </a:ext>
              </a:extLst>
            </p:cNvPr>
            <p:cNvCxnSpPr>
              <a:cxnSpLocks/>
              <a:stCxn id="43" idx="3"/>
            </p:cNvCxnSpPr>
            <p:nvPr/>
          </p:nvCxnSpPr>
          <p:spPr>
            <a:xfrm>
              <a:off x="4791855" y="2728293"/>
              <a:ext cx="0" cy="106275"/>
            </a:xfrm>
            <a:prstGeom prst="line">
              <a:avLst/>
            </a:prstGeom>
            <a:ln w="5715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F7E0C86-9608-571B-27B4-EE66BBF18858}"/>
                </a:ext>
              </a:extLst>
            </p:cNvPr>
            <p:cNvCxnSpPr>
              <a:cxnSpLocks/>
            </p:cNvCxnSpPr>
            <p:nvPr/>
          </p:nvCxnSpPr>
          <p:spPr>
            <a:xfrm>
              <a:off x="4120744" y="2674249"/>
              <a:ext cx="1505" cy="564388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2883D8B-B490-A0D0-45F0-2AE908D13169}"/>
                </a:ext>
              </a:extLst>
            </p:cNvPr>
            <p:cNvCxnSpPr>
              <a:cxnSpLocks/>
            </p:cNvCxnSpPr>
            <p:nvPr/>
          </p:nvCxnSpPr>
          <p:spPr>
            <a:xfrm>
              <a:off x="4111378" y="3238637"/>
              <a:ext cx="723922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180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rsh with trees and grass&#10;&#10;Description automatically generated with medium confidence">
            <a:extLst>
              <a:ext uri="{FF2B5EF4-FFF2-40B4-BE49-F238E27FC236}">
                <a16:creationId xmlns:a16="http://schemas.microsoft.com/office/drawing/2014/main" id="{1EE88CA5-E679-D38D-0E4F-59F2E41FA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4" b="117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D6108-64E2-B8ED-E947-7B348828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627742"/>
            <a:ext cx="11176000" cy="579845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Want to learn more about </a:t>
            </a:r>
            <a:r>
              <a:rPr lang="en-US" b="1" dirty="0" err="1"/>
              <a:t>iNaturalist</a:t>
            </a:r>
            <a:r>
              <a:rPr lang="en-US" b="1" dirty="0"/>
              <a:t>? </a:t>
            </a:r>
            <a:br>
              <a:rPr lang="en-US" b="1" dirty="0"/>
            </a:br>
            <a:br>
              <a:rPr lang="en-US" b="1" dirty="0"/>
            </a:br>
            <a:r>
              <a:rPr lang="en-US" sz="5400" b="1" dirty="0"/>
              <a:t>Join our workshop “The ins and outs of </a:t>
            </a:r>
            <a:r>
              <a:rPr lang="en-US" sz="5400" b="1" dirty="0" err="1"/>
              <a:t>iNaturalist</a:t>
            </a:r>
            <a:r>
              <a:rPr lang="en-US" sz="5400" b="1" dirty="0"/>
              <a:t> as a tool for quantifying biodiversity and engaging the public”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From 3:00PM – 5:00PM </a:t>
            </a:r>
            <a:br>
              <a:rPr lang="en-US" b="1" dirty="0"/>
            </a:br>
            <a:r>
              <a:rPr lang="en-US" b="1" dirty="0"/>
              <a:t>in the Rosen Ballroom!</a:t>
            </a:r>
          </a:p>
        </p:txBody>
      </p:sp>
    </p:spTree>
    <p:extLst>
      <p:ext uri="{BB962C8B-B14F-4D97-AF65-F5344CB8AC3E}">
        <p14:creationId xmlns:p14="http://schemas.microsoft.com/office/powerpoint/2010/main" val="492689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 descr="A group of white birds with long beaks&#10;&#10;Description automatically generated">
            <a:extLst>
              <a:ext uri="{FF2B5EF4-FFF2-40B4-BE49-F238E27FC236}">
                <a16:creationId xmlns:a16="http://schemas.microsoft.com/office/drawing/2014/main" id="{FB67D272-3069-78E2-4079-5A3ECB6B8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9" r="-2" b="3554"/>
          <a:stretch/>
        </p:blipFill>
        <p:spPr>
          <a:xfrm>
            <a:off x="321734" y="321733"/>
            <a:ext cx="5674894" cy="3030842"/>
          </a:xfrm>
          <a:prstGeom prst="rect">
            <a:avLst/>
          </a:prstGeom>
        </p:spPr>
      </p:pic>
      <p:pic>
        <p:nvPicPr>
          <p:cNvPr id="14" name="Picture 13" descr="A butterfly on a piece of wood&#10;&#10;Description automatically generated">
            <a:extLst>
              <a:ext uri="{FF2B5EF4-FFF2-40B4-BE49-F238E27FC236}">
                <a16:creationId xmlns:a16="http://schemas.microsoft.com/office/drawing/2014/main" id="{307131D7-289B-1E75-BF08-0D94473917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r="-4" b="-4"/>
          <a:stretch/>
        </p:blipFill>
        <p:spPr>
          <a:xfrm>
            <a:off x="321735" y="3524289"/>
            <a:ext cx="2676579" cy="2776517"/>
          </a:xfrm>
          <a:prstGeom prst="rect">
            <a:avLst/>
          </a:prstGeom>
        </p:spPr>
      </p:pic>
      <p:pic>
        <p:nvPicPr>
          <p:cNvPr id="10" name="Picture 9" descr="A turtle on the ground&#10;&#10;Description automatically generated">
            <a:extLst>
              <a:ext uri="{FF2B5EF4-FFF2-40B4-BE49-F238E27FC236}">
                <a16:creationId xmlns:a16="http://schemas.microsoft.com/office/drawing/2014/main" id="{3448040B-6428-A0B7-0738-1C922FBC5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9" r="23005"/>
          <a:stretch/>
        </p:blipFill>
        <p:spPr>
          <a:xfrm>
            <a:off x="3159553" y="3514855"/>
            <a:ext cx="2837076" cy="2785951"/>
          </a:xfrm>
          <a:prstGeom prst="rect">
            <a:avLst/>
          </a:prstGeom>
        </p:spPr>
      </p:pic>
      <p:pic>
        <p:nvPicPr>
          <p:cNvPr id="12" name="Picture 11" descr="A frog in the grass&#10;&#10;Description automatically generated">
            <a:extLst>
              <a:ext uri="{FF2B5EF4-FFF2-40B4-BE49-F238E27FC236}">
                <a16:creationId xmlns:a16="http://schemas.microsoft.com/office/drawing/2014/main" id="{478B385C-287B-F4BC-4422-BE3073B60B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" r="1036" b="2"/>
          <a:stretch/>
        </p:blipFill>
        <p:spPr>
          <a:xfrm>
            <a:off x="6195373" y="321733"/>
            <a:ext cx="5674892" cy="597907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B154F7-E04F-6434-8017-39F483F78753}"/>
              </a:ext>
            </a:extLst>
          </p:cNvPr>
          <p:cNvSpPr/>
          <p:nvPr/>
        </p:nvSpPr>
        <p:spPr>
          <a:xfrm>
            <a:off x="1044041" y="2845423"/>
            <a:ext cx="4455953" cy="119789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E62A88-C0DF-4A6D-9DC6-EEDE810E5EF5}"/>
              </a:ext>
            </a:extLst>
          </p:cNvPr>
          <p:cNvSpPr txBox="1"/>
          <p:nvPr/>
        </p:nvSpPr>
        <p:spPr>
          <a:xfrm>
            <a:off x="1142999" y="2842985"/>
            <a:ext cx="4732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D7454F3-BFDC-BC03-6402-39E47CCE9E79}"/>
              </a:ext>
            </a:extLst>
          </p:cNvPr>
          <p:cNvSpPr/>
          <p:nvPr/>
        </p:nvSpPr>
        <p:spPr>
          <a:xfrm>
            <a:off x="8013183" y="5562600"/>
            <a:ext cx="4455953" cy="15113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377CB9-A67B-CE6F-7397-FD591C2273AE}"/>
              </a:ext>
            </a:extLst>
          </p:cNvPr>
          <p:cNvSpPr txBox="1"/>
          <p:nvPr/>
        </p:nvSpPr>
        <p:spPr>
          <a:xfrm>
            <a:off x="8166099" y="5664524"/>
            <a:ext cx="4732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Brittany Mason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Data Management Analyst, UF</a:t>
            </a:r>
          </a:p>
          <a:p>
            <a:r>
              <a:rPr lang="en-US" sz="2400" dirty="0">
                <a:solidFill>
                  <a:schemeClr val="bg1"/>
                </a:solidFill>
              </a:rPr>
              <a:t>bmason1@ufl.edu</a:t>
            </a:r>
          </a:p>
        </p:txBody>
      </p:sp>
    </p:spTree>
    <p:extLst>
      <p:ext uri="{BB962C8B-B14F-4D97-AF65-F5344CB8AC3E}">
        <p14:creationId xmlns:p14="http://schemas.microsoft.com/office/powerpoint/2010/main" val="327636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3C6E2-EC4A-FF5E-D811-A30F7B495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918200" cy="1325563"/>
          </a:xfrm>
        </p:spPr>
        <p:txBody>
          <a:bodyPr/>
          <a:lstStyle/>
          <a:p>
            <a:r>
              <a:rPr lang="en-US" dirty="0"/>
              <a:t>How is Citizen Science Data Being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A66DF-7032-F362-0C06-260D899B9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300" y="1825625"/>
            <a:ext cx="5676900" cy="4351338"/>
          </a:xfrm>
        </p:spPr>
        <p:txBody>
          <a:bodyPr/>
          <a:lstStyle/>
          <a:p>
            <a:r>
              <a:rPr lang="en-US" dirty="0"/>
              <a:t>Citizen science data is used in published papers and to inform policy</a:t>
            </a:r>
          </a:p>
          <a:p>
            <a:r>
              <a:rPr lang="en-US" dirty="0"/>
              <a:t>However, these uses are rarely summarized</a:t>
            </a:r>
          </a:p>
        </p:txBody>
      </p:sp>
      <p:pic>
        <p:nvPicPr>
          <p:cNvPr id="5" name="Picture 4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E4339F3D-A8E5-2A8C-1064-59C6163F2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45587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AA99B9-45F9-9ADE-6A6F-87E28F7E6C3E}"/>
              </a:ext>
            </a:extLst>
          </p:cNvPr>
          <p:cNvSpPr/>
          <p:nvPr/>
        </p:nvSpPr>
        <p:spPr>
          <a:xfrm>
            <a:off x="0" y="0"/>
            <a:ext cx="3784600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78463D-6DBF-78EE-218B-AD964D8483FE}"/>
              </a:ext>
            </a:extLst>
          </p:cNvPr>
          <p:cNvSpPr txBox="1"/>
          <p:nvPr/>
        </p:nvSpPr>
        <p:spPr>
          <a:xfrm>
            <a:off x="22839" y="53320"/>
            <a:ext cx="567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4E565F"/>
                </a:solidFill>
                <a:effectLst/>
                <a:latin typeface="Roboto" panose="02000000000000000000" pitchFamily="2" charset="0"/>
              </a:rPr>
              <a:t>GBIF Secretariat (2023) GBIF Science Review No. 10. </a:t>
            </a:r>
            <a:r>
              <a:rPr lang="en-US" sz="1400" b="0" i="0" u="none" strike="noStrike" dirty="0">
                <a:solidFill>
                  <a:srgbClr val="4BA2CE"/>
                </a:solidFill>
                <a:effectLst/>
                <a:latin typeface="Roboto" panose="02000000000000000000" pitchFamily="2" charset="0"/>
                <a:hlinkClick r:id="rId3"/>
              </a:rPr>
              <a:t>https://doi.org/10.35035/37pp-tt84</a:t>
            </a:r>
            <a:endParaRPr lang="en-US" sz="1400" dirty="0"/>
          </a:p>
        </p:txBody>
      </p:sp>
      <p:pic>
        <p:nvPicPr>
          <p:cNvPr id="9" name="Picture 8" descr="A screenshot of a chat&#10;&#10;Description automatically generated">
            <a:extLst>
              <a:ext uri="{FF2B5EF4-FFF2-40B4-BE49-F238E27FC236}">
                <a16:creationId xmlns:a16="http://schemas.microsoft.com/office/drawing/2014/main" id="{75DEA151-FB4C-5F69-CCB6-2E08F3E11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879" y="4136692"/>
            <a:ext cx="6736121" cy="277462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6CA143-B3AC-D133-919A-840662F7AF95}"/>
              </a:ext>
            </a:extLst>
          </p:cNvPr>
          <p:cNvSpPr txBox="1">
            <a:spLocks/>
          </p:cNvSpPr>
          <p:nvPr/>
        </p:nvSpPr>
        <p:spPr>
          <a:xfrm>
            <a:off x="8204200" y="4136692"/>
            <a:ext cx="1943100" cy="635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&gt;20,000</a:t>
            </a:r>
          </a:p>
        </p:txBody>
      </p:sp>
    </p:spTree>
    <p:extLst>
      <p:ext uri="{BB962C8B-B14F-4D97-AF65-F5344CB8AC3E}">
        <p14:creationId xmlns:p14="http://schemas.microsoft.com/office/powerpoint/2010/main" val="65458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B70FA3E-C4AB-B078-2BD8-B1C537F8E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7" y="3378452"/>
            <a:ext cx="4714240" cy="194882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lose-up of a document&#10;&#10;Description automatically generated">
            <a:extLst>
              <a:ext uri="{FF2B5EF4-FFF2-40B4-BE49-F238E27FC236}">
                <a16:creationId xmlns:a16="http://schemas.microsoft.com/office/drawing/2014/main" id="{A0665170-DF6F-8A4C-E070-38EB677FD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045" y="4370857"/>
            <a:ext cx="4474247" cy="215369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48313CC-F337-F035-20EC-B0D609B8A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7" y="5479979"/>
            <a:ext cx="4953255" cy="137802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7AF82320-FEA4-0E46-3E1A-D776DD16B679}"/>
              </a:ext>
            </a:extLst>
          </p:cNvPr>
          <p:cNvSpPr/>
          <p:nvPr/>
        </p:nvSpPr>
        <p:spPr>
          <a:xfrm rot="3058262">
            <a:off x="5709262" y="1639376"/>
            <a:ext cx="2259052" cy="100342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9E4A67A-BDEA-08CE-6983-BC2192D40687}"/>
              </a:ext>
            </a:extLst>
          </p:cNvPr>
          <p:cNvSpPr txBox="1">
            <a:spLocks/>
          </p:cNvSpPr>
          <p:nvPr/>
        </p:nvSpPr>
        <p:spPr>
          <a:xfrm>
            <a:off x="214401" y="1240990"/>
            <a:ext cx="42376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Study location, species, topics, analysis types, and data role of </a:t>
            </a:r>
            <a:r>
              <a:rPr lang="en-US" dirty="0" err="1"/>
              <a:t>iNaturalist</a:t>
            </a:r>
            <a:r>
              <a:rPr lang="en-US" dirty="0"/>
              <a:t> in the scientific literature.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E1D4750-431A-AD36-34FE-F761B3D68336}"/>
              </a:ext>
            </a:extLst>
          </p:cNvPr>
          <p:cNvSpPr/>
          <p:nvPr/>
        </p:nvSpPr>
        <p:spPr>
          <a:xfrm rot="7771812">
            <a:off x="4333637" y="1715393"/>
            <a:ext cx="2136343" cy="100342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F76414F-FF1E-C614-5208-04E0C54B72FF}"/>
              </a:ext>
            </a:extLst>
          </p:cNvPr>
          <p:cNvSpPr/>
          <p:nvPr/>
        </p:nvSpPr>
        <p:spPr>
          <a:xfrm>
            <a:off x="4352147" y="139971"/>
            <a:ext cx="3627120" cy="172747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Citizen Science</a:t>
            </a:r>
          </a:p>
          <a:p>
            <a:pPr algn="ctr"/>
            <a:endParaRPr lang="en-US" sz="4000" dirty="0"/>
          </a:p>
        </p:txBody>
      </p:sp>
      <p:pic>
        <p:nvPicPr>
          <p:cNvPr id="22" name="Picture 21" descr="A green bird with wings&#10;&#10;Description automatically generated">
            <a:extLst>
              <a:ext uri="{FF2B5EF4-FFF2-40B4-BE49-F238E27FC236}">
                <a16:creationId xmlns:a16="http://schemas.microsoft.com/office/drawing/2014/main" id="{E672B1DD-3208-FF7E-BD6A-48F32BDD6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96" y="775922"/>
            <a:ext cx="1080030" cy="1080030"/>
          </a:xfrm>
          <a:prstGeom prst="rect">
            <a:avLst/>
          </a:prstGeom>
        </p:spPr>
      </p:pic>
      <p:pic>
        <p:nvPicPr>
          <p:cNvPr id="25" name="Picture 24" descr="A collage of a beach and water&#10;&#10;Description automatically generated">
            <a:extLst>
              <a:ext uri="{FF2B5EF4-FFF2-40B4-BE49-F238E27FC236}">
                <a16:creationId xmlns:a16="http://schemas.microsoft.com/office/drawing/2014/main" id="{599D987C-7100-BCEA-D924-876E379762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/>
          <a:stretch/>
        </p:blipFill>
        <p:spPr>
          <a:xfrm>
            <a:off x="7812379" y="3097990"/>
            <a:ext cx="3670310" cy="3560628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2762881-7CCA-A895-BDEC-B3392BE62D48}"/>
              </a:ext>
            </a:extLst>
          </p:cNvPr>
          <p:cNvSpPr txBox="1">
            <a:spLocks/>
          </p:cNvSpPr>
          <p:nvPr/>
        </p:nvSpPr>
        <p:spPr>
          <a:xfrm>
            <a:off x="8508290" y="1261525"/>
            <a:ext cx="32633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Frequency and type of citizen science use in policy documents.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8FDB1BF-304F-938B-F398-FCC5884F68C6}"/>
              </a:ext>
            </a:extLst>
          </p:cNvPr>
          <p:cNvSpPr txBox="1">
            <a:spLocks/>
          </p:cNvSpPr>
          <p:nvPr/>
        </p:nvSpPr>
        <p:spPr>
          <a:xfrm>
            <a:off x="-113629" y="333451"/>
            <a:ext cx="42376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Research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BCF8AE3-EDD4-175C-5F05-6BEAC599BCBE}"/>
              </a:ext>
            </a:extLst>
          </p:cNvPr>
          <p:cNvSpPr txBox="1">
            <a:spLocks/>
          </p:cNvSpPr>
          <p:nvPr/>
        </p:nvSpPr>
        <p:spPr>
          <a:xfrm>
            <a:off x="7910768" y="365038"/>
            <a:ext cx="42376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Policy</a:t>
            </a:r>
          </a:p>
        </p:txBody>
      </p:sp>
      <p:pic>
        <p:nvPicPr>
          <p:cNvPr id="5" name="Picture 4" descr="A black text with a dot&#10;&#10;Description automatically generated">
            <a:extLst>
              <a:ext uri="{FF2B5EF4-FFF2-40B4-BE49-F238E27FC236}">
                <a16:creationId xmlns:a16="http://schemas.microsoft.com/office/drawing/2014/main" id="{43EA06CD-5A73-C50D-0386-B951372134A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04" y="890938"/>
            <a:ext cx="1618284" cy="74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81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2D436-89F0-CB35-0909-5A4BADF63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3BA3-8471-3830-4E45-5041E9A5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Summarize the Use of Citizen Science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F69C8EC-1E4F-2ABC-7FFE-37ED85E3AC0C}"/>
              </a:ext>
            </a:extLst>
          </p:cNvPr>
          <p:cNvSpPr/>
          <p:nvPr/>
        </p:nvSpPr>
        <p:spPr>
          <a:xfrm>
            <a:off x="905868" y="3469591"/>
            <a:ext cx="4611513" cy="2305756"/>
          </a:xfrm>
          <a:custGeom>
            <a:avLst/>
            <a:gdLst>
              <a:gd name="connsiteX0" fmla="*/ 0 w 4611513"/>
              <a:gd name="connsiteY0" fmla="*/ 230576 h 2305756"/>
              <a:gd name="connsiteX1" fmla="*/ 230576 w 4611513"/>
              <a:gd name="connsiteY1" fmla="*/ 0 h 2305756"/>
              <a:gd name="connsiteX2" fmla="*/ 4380937 w 4611513"/>
              <a:gd name="connsiteY2" fmla="*/ 0 h 2305756"/>
              <a:gd name="connsiteX3" fmla="*/ 4611513 w 4611513"/>
              <a:gd name="connsiteY3" fmla="*/ 230576 h 2305756"/>
              <a:gd name="connsiteX4" fmla="*/ 4611513 w 4611513"/>
              <a:gd name="connsiteY4" fmla="*/ 2075180 h 2305756"/>
              <a:gd name="connsiteX5" fmla="*/ 4380937 w 4611513"/>
              <a:gd name="connsiteY5" fmla="*/ 2305756 h 2305756"/>
              <a:gd name="connsiteX6" fmla="*/ 230576 w 4611513"/>
              <a:gd name="connsiteY6" fmla="*/ 2305756 h 2305756"/>
              <a:gd name="connsiteX7" fmla="*/ 0 w 4611513"/>
              <a:gd name="connsiteY7" fmla="*/ 2075180 h 2305756"/>
              <a:gd name="connsiteX8" fmla="*/ 0 w 4611513"/>
              <a:gd name="connsiteY8" fmla="*/ 230576 h 230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1513" h="2305756">
                <a:moveTo>
                  <a:pt x="0" y="230576"/>
                </a:moveTo>
                <a:cubicBezTo>
                  <a:pt x="0" y="103232"/>
                  <a:pt x="103232" y="0"/>
                  <a:pt x="230576" y="0"/>
                </a:cubicBezTo>
                <a:lnTo>
                  <a:pt x="4380937" y="0"/>
                </a:lnTo>
                <a:cubicBezTo>
                  <a:pt x="4508281" y="0"/>
                  <a:pt x="4611513" y="103232"/>
                  <a:pt x="4611513" y="230576"/>
                </a:cubicBezTo>
                <a:lnTo>
                  <a:pt x="4611513" y="2075180"/>
                </a:lnTo>
                <a:cubicBezTo>
                  <a:pt x="4611513" y="2202524"/>
                  <a:pt x="4508281" y="2305756"/>
                  <a:pt x="4380937" y="2305756"/>
                </a:cubicBezTo>
                <a:lnTo>
                  <a:pt x="230576" y="2305756"/>
                </a:lnTo>
                <a:cubicBezTo>
                  <a:pt x="103232" y="2305756"/>
                  <a:pt x="0" y="2202524"/>
                  <a:pt x="0" y="2075180"/>
                </a:cubicBezTo>
                <a:lnTo>
                  <a:pt x="0" y="23057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73" tIns="128493" rIns="158973" bIns="128493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 dirty="0"/>
              <a:t>Environmental Impact Statements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DF1ACDC-A719-D8E9-5C9D-657DAF8E6CA4}"/>
              </a:ext>
            </a:extLst>
          </p:cNvPr>
          <p:cNvSpPr/>
          <p:nvPr/>
        </p:nvSpPr>
        <p:spPr>
          <a:xfrm>
            <a:off x="6670261" y="3469591"/>
            <a:ext cx="4611513" cy="2305756"/>
          </a:xfrm>
          <a:custGeom>
            <a:avLst/>
            <a:gdLst>
              <a:gd name="connsiteX0" fmla="*/ 0 w 4611513"/>
              <a:gd name="connsiteY0" fmla="*/ 230576 h 2305756"/>
              <a:gd name="connsiteX1" fmla="*/ 230576 w 4611513"/>
              <a:gd name="connsiteY1" fmla="*/ 0 h 2305756"/>
              <a:gd name="connsiteX2" fmla="*/ 4380937 w 4611513"/>
              <a:gd name="connsiteY2" fmla="*/ 0 h 2305756"/>
              <a:gd name="connsiteX3" fmla="*/ 4611513 w 4611513"/>
              <a:gd name="connsiteY3" fmla="*/ 230576 h 2305756"/>
              <a:gd name="connsiteX4" fmla="*/ 4611513 w 4611513"/>
              <a:gd name="connsiteY4" fmla="*/ 2075180 h 2305756"/>
              <a:gd name="connsiteX5" fmla="*/ 4380937 w 4611513"/>
              <a:gd name="connsiteY5" fmla="*/ 2305756 h 2305756"/>
              <a:gd name="connsiteX6" fmla="*/ 230576 w 4611513"/>
              <a:gd name="connsiteY6" fmla="*/ 2305756 h 2305756"/>
              <a:gd name="connsiteX7" fmla="*/ 0 w 4611513"/>
              <a:gd name="connsiteY7" fmla="*/ 2075180 h 2305756"/>
              <a:gd name="connsiteX8" fmla="*/ 0 w 4611513"/>
              <a:gd name="connsiteY8" fmla="*/ 230576 h 230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1513" h="2305756">
                <a:moveTo>
                  <a:pt x="0" y="230576"/>
                </a:moveTo>
                <a:cubicBezTo>
                  <a:pt x="0" y="103232"/>
                  <a:pt x="103232" y="0"/>
                  <a:pt x="230576" y="0"/>
                </a:cubicBezTo>
                <a:lnTo>
                  <a:pt x="4380937" y="0"/>
                </a:lnTo>
                <a:cubicBezTo>
                  <a:pt x="4508281" y="0"/>
                  <a:pt x="4611513" y="103232"/>
                  <a:pt x="4611513" y="230576"/>
                </a:cubicBezTo>
                <a:lnTo>
                  <a:pt x="4611513" y="2075180"/>
                </a:lnTo>
                <a:cubicBezTo>
                  <a:pt x="4611513" y="2202524"/>
                  <a:pt x="4508281" y="2305756"/>
                  <a:pt x="4380937" y="2305756"/>
                </a:cubicBezTo>
                <a:lnTo>
                  <a:pt x="230576" y="2305756"/>
                </a:lnTo>
                <a:cubicBezTo>
                  <a:pt x="103232" y="2305756"/>
                  <a:pt x="0" y="2202524"/>
                  <a:pt x="0" y="2075180"/>
                </a:cubicBezTo>
                <a:lnTo>
                  <a:pt x="0" y="23057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73" tIns="128493" rIns="158973" bIns="128493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 dirty="0"/>
              <a:t>Environmental Impact Statements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44D7D11-ACB9-F8F6-54C1-5EC34C1883FC}"/>
              </a:ext>
            </a:extLst>
          </p:cNvPr>
          <p:cNvSpPr/>
          <p:nvPr/>
        </p:nvSpPr>
        <p:spPr>
          <a:xfrm>
            <a:off x="288684" y="2768170"/>
            <a:ext cx="5845879" cy="3450905"/>
          </a:xfrm>
          <a:custGeom>
            <a:avLst/>
            <a:gdLst>
              <a:gd name="connsiteX0" fmla="*/ 0 w 4611513"/>
              <a:gd name="connsiteY0" fmla="*/ 230576 h 2305756"/>
              <a:gd name="connsiteX1" fmla="*/ 230576 w 4611513"/>
              <a:gd name="connsiteY1" fmla="*/ 0 h 2305756"/>
              <a:gd name="connsiteX2" fmla="*/ 4380937 w 4611513"/>
              <a:gd name="connsiteY2" fmla="*/ 0 h 2305756"/>
              <a:gd name="connsiteX3" fmla="*/ 4611513 w 4611513"/>
              <a:gd name="connsiteY3" fmla="*/ 230576 h 2305756"/>
              <a:gd name="connsiteX4" fmla="*/ 4611513 w 4611513"/>
              <a:gd name="connsiteY4" fmla="*/ 2075180 h 2305756"/>
              <a:gd name="connsiteX5" fmla="*/ 4380937 w 4611513"/>
              <a:gd name="connsiteY5" fmla="*/ 2305756 h 2305756"/>
              <a:gd name="connsiteX6" fmla="*/ 230576 w 4611513"/>
              <a:gd name="connsiteY6" fmla="*/ 2305756 h 2305756"/>
              <a:gd name="connsiteX7" fmla="*/ 0 w 4611513"/>
              <a:gd name="connsiteY7" fmla="*/ 2075180 h 2305756"/>
              <a:gd name="connsiteX8" fmla="*/ 0 w 4611513"/>
              <a:gd name="connsiteY8" fmla="*/ 230576 h 230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11513" h="2305756">
                <a:moveTo>
                  <a:pt x="0" y="230576"/>
                </a:moveTo>
                <a:cubicBezTo>
                  <a:pt x="0" y="103232"/>
                  <a:pt x="103232" y="0"/>
                  <a:pt x="230576" y="0"/>
                </a:cubicBezTo>
                <a:lnTo>
                  <a:pt x="4380937" y="0"/>
                </a:lnTo>
                <a:cubicBezTo>
                  <a:pt x="4508281" y="0"/>
                  <a:pt x="4611513" y="103232"/>
                  <a:pt x="4611513" y="230576"/>
                </a:cubicBezTo>
                <a:lnTo>
                  <a:pt x="4611513" y="2075180"/>
                </a:lnTo>
                <a:cubicBezTo>
                  <a:pt x="4611513" y="2202524"/>
                  <a:pt x="4508281" y="2305756"/>
                  <a:pt x="4380937" y="2305756"/>
                </a:cubicBezTo>
                <a:lnTo>
                  <a:pt x="230576" y="2305756"/>
                </a:lnTo>
                <a:cubicBezTo>
                  <a:pt x="103232" y="2305756"/>
                  <a:pt x="0" y="2202524"/>
                  <a:pt x="0" y="2075180"/>
                </a:cubicBezTo>
                <a:lnTo>
                  <a:pt x="0" y="230576"/>
                </a:lnTo>
                <a:close/>
              </a:path>
            </a:pathLst>
          </a:custGeom>
          <a:solidFill>
            <a:srgbClr val="4472C4"/>
          </a:solidFill>
          <a:ln w="76200">
            <a:solidFill>
              <a:srgbClr val="FF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973" tIns="128493" rIns="158973" bIns="128493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6600" kern="1200" dirty="0"/>
              <a:t>Peer-reviewed literature</a:t>
            </a:r>
          </a:p>
        </p:txBody>
      </p:sp>
    </p:spTree>
    <p:extLst>
      <p:ext uri="{BB962C8B-B14F-4D97-AF65-F5344CB8AC3E}">
        <p14:creationId xmlns:p14="http://schemas.microsoft.com/office/powerpoint/2010/main" val="589070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346DC7-259E-912E-5073-73C9B13C3737}"/>
              </a:ext>
            </a:extLst>
          </p:cNvPr>
          <p:cNvSpPr/>
          <p:nvPr/>
        </p:nvSpPr>
        <p:spPr>
          <a:xfrm>
            <a:off x="-157655" y="1"/>
            <a:ext cx="68011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6E114-4A00-C2E6-5E9D-8A1073394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60" y="383156"/>
            <a:ext cx="10515600" cy="1325563"/>
          </a:xfrm>
        </p:spPr>
        <p:txBody>
          <a:bodyPr/>
          <a:lstStyle/>
          <a:p>
            <a:r>
              <a:rPr lang="en-US" dirty="0"/>
              <a:t>Paper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186EB-DE92-E462-A33F-94E17E487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520" y="1822450"/>
            <a:ext cx="5805289" cy="4351338"/>
          </a:xfrm>
        </p:spPr>
        <p:txBody>
          <a:bodyPr>
            <a:normAutofit/>
          </a:bodyPr>
          <a:lstStyle/>
          <a:p>
            <a:r>
              <a:rPr lang="en-US" dirty="0"/>
              <a:t>Collaborative effort of 14 researchers from around the world</a:t>
            </a:r>
          </a:p>
          <a:p>
            <a:r>
              <a:rPr lang="en-US" dirty="0"/>
              <a:t>We searched for peer-reviewed literature using the term “</a:t>
            </a:r>
            <a:r>
              <a:rPr lang="en-US" dirty="0" err="1"/>
              <a:t>iNaturalist</a:t>
            </a:r>
            <a:r>
              <a:rPr lang="en-US" dirty="0"/>
              <a:t>” on Web of Science, Scopus, Science Direct, and Google Scholar</a:t>
            </a:r>
          </a:p>
          <a:p>
            <a:pPr lvl="1"/>
            <a:r>
              <a:rPr lang="en-US" dirty="0"/>
              <a:t>Google Scholar searched the entire article for the term “</a:t>
            </a:r>
            <a:r>
              <a:rPr lang="en-US" dirty="0" err="1"/>
              <a:t>iNaturalist</a:t>
            </a:r>
            <a:r>
              <a:rPr lang="en-US" dirty="0"/>
              <a:t>”  not just title or abstract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278F5C-675D-FC9C-BE1E-48BDE10E8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43" y="3125000"/>
            <a:ext cx="4849334" cy="81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b of Scienece (Clarivate Analytics) | Library | VILNIUS TECH">
            <a:extLst>
              <a:ext uri="{FF2B5EF4-FFF2-40B4-BE49-F238E27FC236}">
                <a16:creationId xmlns:a16="http://schemas.microsoft.com/office/drawing/2014/main" id="{D6C7C6B1-6FC8-6771-27AE-1D61DF4AC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0" b="25147"/>
          <a:stretch/>
        </p:blipFill>
        <p:spPr bwMode="auto">
          <a:xfrm>
            <a:off x="6949443" y="4460399"/>
            <a:ext cx="4849334" cy="133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UT received distance access to Scopus and ScienceDirect — Inha University  in Tashkent">
            <a:extLst>
              <a:ext uri="{FF2B5EF4-FFF2-40B4-BE49-F238E27FC236}">
                <a16:creationId xmlns:a16="http://schemas.microsoft.com/office/drawing/2014/main" id="{EC4AC871-94EE-7E86-5BB2-2ECC776E8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43" y="653020"/>
            <a:ext cx="4541518" cy="224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531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4CEB-E3DD-FB12-87EC-F48BC754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Inclusion Criteria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472FEA-941D-88CA-EF87-54C9D046DE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23297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792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C903-915E-6AF8-CEC9-AD1538508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98" y="4650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600" dirty="0"/>
              <a:t>Literature Review Results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4461FE-8D65-AC82-4556-242E63428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99" y="3012599"/>
            <a:ext cx="3995420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Our search produced 11,002 articles, of which 2,560 met our search criteria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Here we present preliminary analysis results on 645 articles that have been tagged</a:t>
            </a:r>
          </a:p>
        </p:txBody>
      </p:sp>
      <p:pic>
        <p:nvPicPr>
          <p:cNvPr id="7" name="Picture 6" descr="A circle of words with text in it&#10;&#10;Description automatically generated">
            <a:extLst>
              <a:ext uri="{FF2B5EF4-FFF2-40B4-BE49-F238E27FC236}">
                <a16:creationId xmlns:a16="http://schemas.microsoft.com/office/drawing/2014/main" id="{2439C95D-F9E2-A1E8-F704-13E58EAA11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0" r="9283" b="9659"/>
          <a:stretch/>
        </p:blipFill>
        <p:spPr>
          <a:xfrm>
            <a:off x="4350619" y="0"/>
            <a:ext cx="7841381" cy="688652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3626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1071</TotalTime>
  <Words>929</Words>
  <Application>Microsoft Office PowerPoint</Application>
  <PresentationFormat>Widescreen</PresentationFormat>
  <Paragraphs>124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Current Applications and Future Potential of Citizen Science Data</vt:lpstr>
      <vt:lpstr>What is Citizen Science?</vt:lpstr>
      <vt:lpstr>A Growing Field</vt:lpstr>
      <vt:lpstr>How is Citizen Science Data Being Used?</vt:lpstr>
      <vt:lpstr>PowerPoint Presentation</vt:lpstr>
      <vt:lpstr>Summarize the Use of Citizen Science</vt:lpstr>
      <vt:lpstr>Paper Search</vt:lpstr>
      <vt:lpstr>Inclusion Criteria</vt:lpstr>
      <vt:lpstr>Literature Review Results</vt:lpstr>
      <vt:lpstr>Increasing number of articles that mention iNaturalist!</vt:lpstr>
      <vt:lpstr>Study area of articles using iNaturalist data</vt:lpstr>
      <vt:lpstr>Study area of articles using iNaturalist data</vt:lpstr>
      <vt:lpstr>iNaturalist observations by country in 2023</vt:lpstr>
      <vt:lpstr>Study taxon of articles that use iNaturalist data</vt:lpstr>
      <vt:lpstr>Species Status</vt:lpstr>
      <vt:lpstr>Count of topics addressed using iNaturalist data</vt:lpstr>
      <vt:lpstr>Count of analyses used on iNaturalist data</vt:lpstr>
      <vt:lpstr>iNaturalist data types and their role in the literature</vt:lpstr>
      <vt:lpstr>Summarize the Use of Citizen Science</vt:lpstr>
      <vt:lpstr>PowerPoint Presentation</vt:lpstr>
      <vt:lpstr>United States National Environmental Policy Act (NEPA)</vt:lpstr>
      <vt:lpstr>Environmental Impact Statement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12% of all EISs used no sighting of a species as evidence of absence of that species</vt:lpstr>
      <vt:lpstr>PowerPoint Presentation</vt:lpstr>
      <vt:lpstr>Future of Citizen Science in Environmental Review</vt:lpstr>
      <vt:lpstr>PowerPoint Presentation</vt:lpstr>
      <vt:lpstr>Want to learn more about iNaturalist?   Join our workshop “The ins and outs of iNaturalist as a tool for quantifying biodiversity and engaging the public”  From 3:00PM – 5:00PM  in the Rosen Ballroom!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Current Applications and Future Potential of Citizen Science Data</dc:title>
  <dc:creator>Mason,Brittany Marie</dc:creator>
  <cp:lastModifiedBy>Mason,Brittany Marie</cp:lastModifiedBy>
  <cp:revision>6</cp:revision>
  <dcterms:created xsi:type="dcterms:W3CDTF">2024-04-15T17:36:36Z</dcterms:created>
  <dcterms:modified xsi:type="dcterms:W3CDTF">2024-04-30T18:29:43Z</dcterms:modified>
</cp:coreProperties>
</file>